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4"/>
    <p:sldMasterId id="2147483726" r:id="rId5"/>
  </p:sldMasterIdLst>
  <p:notesMasterIdLst>
    <p:notesMasterId r:id="rId14"/>
  </p:notesMasterIdLst>
  <p:sldIdLst>
    <p:sldId id="727" r:id="rId6"/>
    <p:sldId id="265" r:id="rId7"/>
    <p:sldId id="256" r:id="rId8"/>
    <p:sldId id="2146847050" r:id="rId9"/>
    <p:sldId id="706" r:id="rId10"/>
    <p:sldId id="2147473848" r:id="rId11"/>
    <p:sldId id="713"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551934-1EED-109D-8469-49CE7051BEDC}" name="Megan Reimann, PharmD, BCOP" initials="MRPB" userId="S::mreimann@ushealthconnect.com::551785c5-e18e-4f20-8abf-31b115b8a49a" providerId="AD"/>
  <p188:author id="{B2634391-5F65-7D45-FB3F-D1EF4E8F513D}" name="Caitlin Roat" initials="CR" userId="0dad00d9dd685b9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C0761B-D974-EF41-8BB5-6FACD018A068}" v="8" dt="2024-04-25T19:12:34.2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97" autoAdjust="0"/>
    <p:restoredTop sz="94694"/>
  </p:normalViewPr>
  <p:slideViewPr>
    <p:cSldViewPr snapToGrid="0">
      <p:cViewPr varScale="1">
        <p:scale>
          <a:sx n="117" d="100"/>
          <a:sy n="117" d="100"/>
        </p:scale>
        <p:origin x="122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ley Kidner" userId="5b13863f-857f-45ba-b29d-d3555fa5f842" providerId="ADAL" clId="{98C0761B-D974-EF41-8BB5-6FACD018A068}"/>
    <pc:docChg chg="addSld delSld modSld sldOrd">
      <pc:chgData name="Harley Kidner" userId="5b13863f-857f-45ba-b29d-d3555fa5f842" providerId="ADAL" clId="{98C0761B-D974-EF41-8BB5-6FACD018A068}" dt="2024-04-25T19:12:38.910" v="7" actId="20578"/>
      <pc:docMkLst>
        <pc:docMk/>
      </pc:docMkLst>
      <pc:sldChg chg="add del">
        <pc:chgData name="Harley Kidner" userId="5b13863f-857f-45ba-b29d-d3555fa5f842" providerId="ADAL" clId="{98C0761B-D974-EF41-8BB5-6FACD018A068}" dt="2024-04-25T19:12:34.289" v="6"/>
        <pc:sldMkLst>
          <pc:docMk/>
          <pc:sldMk cId="3306514557" sldId="256"/>
        </pc:sldMkLst>
      </pc:sldChg>
      <pc:sldChg chg="add del ord">
        <pc:chgData name="Harley Kidner" userId="5b13863f-857f-45ba-b29d-d3555fa5f842" providerId="ADAL" clId="{98C0761B-D974-EF41-8BB5-6FACD018A068}" dt="2024-04-25T19:12:38.910" v="7" actId="20578"/>
        <pc:sldMkLst>
          <pc:docMk/>
          <pc:sldMk cId="2405816164" sldId="264"/>
        </pc:sldMkLst>
      </pc:sldChg>
      <pc:sldChg chg="add del">
        <pc:chgData name="Harley Kidner" userId="5b13863f-857f-45ba-b29d-d3555fa5f842" providerId="ADAL" clId="{98C0761B-D974-EF41-8BB5-6FACD018A068}" dt="2024-04-25T19:12:34.289" v="6"/>
        <pc:sldMkLst>
          <pc:docMk/>
          <pc:sldMk cId="2600770121" sldId="265"/>
        </pc:sldMkLst>
      </pc:sldChg>
      <pc:sldChg chg="addSp modSp">
        <pc:chgData name="Harley Kidner" userId="5b13863f-857f-45ba-b29d-d3555fa5f842" providerId="ADAL" clId="{98C0761B-D974-EF41-8BB5-6FACD018A068}" dt="2024-04-25T19:12:28.066" v="3"/>
        <pc:sldMkLst>
          <pc:docMk/>
          <pc:sldMk cId="3636403399" sldId="727"/>
        </pc:sldMkLst>
        <pc:picChg chg="add mod">
          <ac:chgData name="Harley Kidner" userId="5b13863f-857f-45ba-b29d-d3555fa5f842" providerId="ADAL" clId="{98C0761B-D974-EF41-8BB5-6FACD018A068}" dt="2024-04-25T19:12:28.066" v="3"/>
          <ac:picMkLst>
            <pc:docMk/>
            <pc:sldMk cId="3636403399" sldId="727"/>
            <ac:picMk id="2" creationId="{A72C5720-F0BB-89F7-9BE5-C0082B6157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4/25/24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A3B4DF-526B-D344-B08E-39E8C85938CD}" type="slidenum">
              <a:rPr lang="en-US" smtClean="0"/>
              <a:t>1</a:t>
            </a:fld>
            <a:endParaRPr lang="en-US"/>
          </a:p>
        </p:txBody>
      </p:sp>
    </p:spTree>
    <p:extLst>
      <p:ext uri="{BB962C8B-B14F-4D97-AF65-F5344CB8AC3E}">
        <p14:creationId xmlns:p14="http://schemas.microsoft.com/office/powerpoint/2010/main" val="3225113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27025"/>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88933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92942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21671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2241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2561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Dark Right Third w Left L-Gray">
    <p:spTree>
      <p:nvGrpSpPr>
        <p:cNvPr id="1" name=""/>
        <p:cNvGrpSpPr/>
        <p:nvPr/>
      </p:nvGrpSpPr>
      <p:grpSpPr>
        <a:xfrm>
          <a:off x="0" y="0"/>
          <a:ext cx="0" cy="0"/>
          <a:chOff x="0" y="0"/>
          <a:chExt cx="0" cy="0"/>
        </a:xfrm>
      </p:grpSpPr>
      <p:grpSp>
        <p:nvGrpSpPr>
          <p:cNvPr id="77" name="Group 76">
            <a:extLst>
              <a:ext uri="{FF2B5EF4-FFF2-40B4-BE49-F238E27FC236}">
                <a16:creationId xmlns:a16="http://schemas.microsoft.com/office/drawing/2014/main" id="{4B2CFD48-5682-33D4-0A0A-E301289351E7}"/>
              </a:ext>
            </a:extLst>
          </p:cNvPr>
          <p:cNvGrpSpPr/>
          <p:nvPr userDrawn="1"/>
        </p:nvGrpSpPr>
        <p:grpSpPr>
          <a:xfrm flipH="1">
            <a:off x="152401" y="76197"/>
            <a:ext cx="8079545" cy="926596"/>
            <a:chOff x="152400" y="76196"/>
            <a:chExt cx="8079545" cy="926596"/>
          </a:xfrm>
        </p:grpSpPr>
        <p:grpSp>
          <p:nvGrpSpPr>
            <p:cNvPr id="43" name="Group 42">
              <a:extLst>
                <a:ext uri="{FF2B5EF4-FFF2-40B4-BE49-F238E27FC236}">
                  <a16:creationId xmlns:a16="http://schemas.microsoft.com/office/drawing/2014/main" id="{18C63C0C-2E29-14FD-A399-BF9754B92694}"/>
                </a:ext>
              </a:extLst>
            </p:cNvPr>
            <p:cNvGrpSpPr/>
            <p:nvPr userDrawn="1"/>
          </p:nvGrpSpPr>
          <p:grpSpPr>
            <a:xfrm>
              <a:off x="152400" y="76196"/>
              <a:ext cx="8079545" cy="926596"/>
              <a:chOff x="6250971" y="76196"/>
              <a:chExt cx="5788630" cy="926596"/>
            </a:xfrm>
          </p:grpSpPr>
          <p:sp>
            <p:nvSpPr>
              <p:cNvPr id="44" name="Rectangle: Single Corner Rounded 43">
                <a:extLst>
                  <a:ext uri="{FF2B5EF4-FFF2-40B4-BE49-F238E27FC236}">
                    <a16:creationId xmlns:a16="http://schemas.microsoft.com/office/drawing/2014/main" id="{29EEDDFC-D2FA-E745-8ED4-D44DE778B94F}"/>
                  </a:ext>
                </a:extLst>
              </p:cNvPr>
              <p:cNvSpPr/>
              <p:nvPr userDrawn="1"/>
            </p:nvSpPr>
            <p:spPr bwMode="gray">
              <a:xfrm rot="5400000">
                <a:off x="8720329" y="-2316480"/>
                <a:ext cx="850392" cy="5788152"/>
              </a:xfrm>
              <a:prstGeom prst="round1Rect">
                <a:avLst>
                  <a:gd name="adj" fmla="val 8590"/>
                </a:avLst>
              </a:prstGeom>
              <a:solidFill>
                <a:schemeClr val="tx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45" name="Rectangle: Top Corners Rounded 44">
                <a:extLst>
                  <a:ext uri="{FF2B5EF4-FFF2-40B4-BE49-F238E27FC236}">
                    <a16:creationId xmlns:a16="http://schemas.microsoft.com/office/drawing/2014/main" id="{E6FE4E2D-FF56-0486-3F19-CCA23DB0A20F}"/>
                  </a:ext>
                </a:extLst>
              </p:cNvPr>
              <p:cNvSpPr>
                <a:spLocks/>
              </p:cNvSpPr>
              <p:nvPr userDrawn="1"/>
            </p:nvSpPr>
            <p:spPr bwMode="gray">
              <a:xfrm flipV="1">
                <a:off x="6250971" y="76196"/>
                <a:ext cx="5788152" cy="54864"/>
              </a:xfrm>
              <a:prstGeom prst="round2SameRect">
                <a:avLst>
                  <a:gd name="adj1" fmla="val 0"/>
                  <a:gd name="adj2" fmla="val 46694"/>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6" name="Group 45">
              <a:extLst>
                <a:ext uri="{FF2B5EF4-FFF2-40B4-BE49-F238E27FC236}">
                  <a16:creationId xmlns:a16="http://schemas.microsoft.com/office/drawing/2014/main" id="{836408AC-7FDA-7797-D309-0BA50AF6A3A4}"/>
                </a:ext>
              </a:extLst>
            </p:cNvPr>
            <p:cNvGrpSpPr/>
            <p:nvPr userDrawn="1"/>
          </p:nvGrpSpPr>
          <p:grpSpPr>
            <a:xfrm>
              <a:off x="4332750" y="152400"/>
              <a:ext cx="3899193" cy="850392"/>
              <a:chOff x="8140407" y="152400"/>
              <a:chExt cx="3899193" cy="850392"/>
            </a:xfrm>
          </p:grpSpPr>
          <p:sp>
            <p:nvSpPr>
              <p:cNvPr id="47" name="Freeform: Shape 46">
                <a:extLst>
                  <a:ext uri="{FF2B5EF4-FFF2-40B4-BE49-F238E27FC236}">
                    <a16:creationId xmlns:a16="http://schemas.microsoft.com/office/drawing/2014/main" id="{417A883D-9FC7-DF18-C140-93AA0FA989E4}"/>
                  </a:ext>
                </a:extLst>
              </p:cNvPr>
              <p:cNvSpPr/>
              <p:nvPr userDrawn="1"/>
            </p:nvSpPr>
            <p:spPr bwMode="white">
              <a:xfrm>
                <a:off x="11671775" y="152400"/>
                <a:ext cx="367825" cy="352233"/>
              </a:xfrm>
              <a:custGeom>
                <a:avLst/>
                <a:gdLst>
                  <a:gd name="connsiteX0" fmla="*/ 0 w 371341"/>
                  <a:gd name="connsiteY0" fmla="*/ 0 h 355600"/>
                  <a:gd name="connsiteX1" fmla="*/ 371341 w 371341"/>
                  <a:gd name="connsiteY1" fmla="*/ 0 h 355600"/>
                  <a:gd name="connsiteX2" fmla="*/ 371341 w 371341"/>
                  <a:gd name="connsiteY2" fmla="*/ 355600 h 355600"/>
                  <a:gd name="connsiteX3" fmla="*/ 74592 w 371341"/>
                  <a:gd name="connsiteY3" fmla="*/ 355600 h 355600"/>
                  <a:gd name="connsiteX4" fmla="*/ 0 w 371341"/>
                  <a:gd name="connsiteY4" fmla="*/ 281008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341" h="355600">
                    <a:moveTo>
                      <a:pt x="0" y="0"/>
                    </a:moveTo>
                    <a:lnTo>
                      <a:pt x="371341" y="0"/>
                    </a:lnTo>
                    <a:lnTo>
                      <a:pt x="371341" y="355600"/>
                    </a:lnTo>
                    <a:lnTo>
                      <a:pt x="74592" y="355600"/>
                    </a:lnTo>
                    <a:cubicBezTo>
                      <a:pt x="33396" y="355600"/>
                      <a:pt x="0" y="322204"/>
                      <a:pt x="0" y="281008"/>
                    </a:cubicBezTo>
                    <a:close/>
                  </a:path>
                </a:pathLst>
              </a:custGeom>
              <a:gradFill flip="none" rotWithShape="1">
                <a:gsLst>
                  <a:gs pos="0">
                    <a:schemeClr val="bg1">
                      <a:alpha val="5000"/>
                    </a:schemeClr>
                  </a:gs>
                  <a:gs pos="100000">
                    <a:schemeClr val="bg1">
                      <a:alpha val="2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2400"/>
              </a:p>
            </p:txBody>
          </p:sp>
          <p:sp>
            <p:nvSpPr>
              <p:cNvPr id="48" name="Freeform: Shape 47">
                <a:extLst>
                  <a:ext uri="{FF2B5EF4-FFF2-40B4-BE49-F238E27FC236}">
                    <a16:creationId xmlns:a16="http://schemas.microsoft.com/office/drawing/2014/main" id="{FEEA1CFA-116C-3A41-751E-43F1072993D1}"/>
                  </a:ext>
                </a:extLst>
              </p:cNvPr>
              <p:cNvSpPr/>
              <p:nvPr userDrawn="1"/>
            </p:nvSpPr>
            <p:spPr bwMode="white">
              <a:xfrm>
                <a:off x="11671775" y="559488"/>
                <a:ext cx="367825" cy="443304"/>
              </a:xfrm>
              <a:custGeom>
                <a:avLst/>
                <a:gdLst>
                  <a:gd name="connsiteX0" fmla="*/ 74592 w 371341"/>
                  <a:gd name="connsiteY0" fmla="*/ 0 h 447541"/>
                  <a:gd name="connsiteX1" fmla="*/ 371341 w 371341"/>
                  <a:gd name="connsiteY1" fmla="*/ 0 h 447541"/>
                  <a:gd name="connsiteX2" fmla="*/ 371341 w 371341"/>
                  <a:gd name="connsiteY2" fmla="*/ 447541 h 447541"/>
                  <a:gd name="connsiteX3" fmla="*/ 74592 w 371341"/>
                  <a:gd name="connsiteY3" fmla="*/ 447541 h 447541"/>
                  <a:gd name="connsiteX4" fmla="*/ 0 w 371341"/>
                  <a:gd name="connsiteY4" fmla="*/ 372949 h 447541"/>
                  <a:gd name="connsiteX5" fmla="*/ 0 w 371341"/>
                  <a:gd name="connsiteY5" fmla="*/ 74592 h 447541"/>
                  <a:gd name="connsiteX6" fmla="*/ 74592 w 371341"/>
                  <a:gd name="connsiteY6" fmla="*/ 0 h 447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341" h="447541">
                    <a:moveTo>
                      <a:pt x="74592" y="0"/>
                    </a:moveTo>
                    <a:lnTo>
                      <a:pt x="371341" y="0"/>
                    </a:lnTo>
                    <a:lnTo>
                      <a:pt x="371341" y="447541"/>
                    </a:lnTo>
                    <a:lnTo>
                      <a:pt x="74592" y="447541"/>
                    </a:lnTo>
                    <a:cubicBezTo>
                      <a:pt x="33396" y="447541"/>
                      <a:pt x="0" y="414145"/>
                      <a:pt x="0" y="372949"/>
                    </a:cubicBezTo>
                    <a:lnTo>
                      <a:pt x="0" y="74592"/>
                    </a:lnTo>
                    <a:cubicBezTo>
                      <a:pt x="0" y="33396"/>
                      <a:pt x="33396" y="0"/>
                      <a:pt x="74592" y="0"/>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49" name="Freeform: Shape 48">
                <a:extLst>
                  <a:ext uri="{FF2B5EF4-FFF2-40B4-BE49-F238E27FC236}">
                    <a16:creationId xmlns:a16="http://schemas.microsoft.com/office/drawing/2014/main" id="{915687A6-CA94-B7D4-3889-C8666B629BF9}"/>
                  </a:ext>
                </a:extLst>
              </p:cNvPr>
              <p:cNvSpPr/>
              <p:nvPr userDrawn="1"/>
            </p:nvSpPr>
            <p:spPr bwMode="white">
              <a:xfrm>
                <a:off x="11167671" y="152400"/>
                <a:ext cx="443304" cy="352233"/>
              </a:xfrm>
              <a:custGeom>
                <a:avLst/>
                <a:gdLst>
                  <a:gd name="connsiteX0" fmla="*/ 0 w 447541"/>
                  <a:gd name="connsiteY0" fmla="*/ 0 h 349470"/>
                  <a:gd name="connsiteX1" fmla="*/ 447541 w 447541"/>
                  <a:gd name="connsiteY1" fmla="*/ 0 h 349470"/>
                  <a:gd name="connsiteX2" fmla="*/ 447541 w 447541"/>
                  <a:gd name="connsiteY2" fmla="*/ 274878 h 349470"/>
                  <a:gd name="connsiteX3" fmla="*/ 372949 w 447541"/>
                  <a:gd name="connsiteY3" fmla="*/ 349470 h 349470"/>
                  <a:gd name="connsiteX4" fmla="*/ 74592 w 447541"/>
                  <a:gd name="connsiteY4" fmla="*/ 349470 h 349470"/>
                  <a:gd name="connsiteX5" fmla="*/ 0 w 447541"/>
                  <a:gd name="connsiteY5" fmla="*/ 274878 h 349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41" h="349470">
                    <a:moveTo>
                      <a:pt x="0" y="0"/>
                    </a:moveTo>
                    <a:lnTo>
                      <a:pt x="447541" y="0"/>
                    </a:lnTo>
                    <a:lnTo>
                      <a:pt x="447541" y="274878"/>
                    </a:lnTo>
                    <a:cubicBezTo>
                      <a:pt x="447541" y="316074"/>
                      <a:pt x="414145" y="349470"/>
                      <a:pt x="372949" y="349470"/>
                    </a:cubicBezTo>
                    <a:lnTo>
                      <a:pt x="74592" y="349470"/>
                    </a:lnTo>
                    <a:cubicBezTo>
                      <a:pt x="33396" y="349470"/>
                      <a:pt x="0" y="316074"/>
                      <a:pt x="0" y="274878"/>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50" name="Rectangle: Rounded Corners 49">
                <a:extLst>
                  <a:ext uri="{FF2B5EF4-FFF2-40B4-BE49-F238E27FC236}">
                    <a16:creationId xmlns:a16="http://schemas.microsoft.com/office/drawing/2014/main" id="{CA1FC590-82DA-51BE-281B-FD70076F3F73}"/>
                  </a:ext>
                </a:extLst>
              </p:cNvPr>
              <p:cNvSpPr/>
              <p:nvPr userDrawn="1"/>
            </p:nvSpPr>
            <p:spPr bwMode="white">
              <a:xfrm>
                <a:off x="11167671" y="559488"/>
                <a:ext cx="443304" cy="443304"/>
              </a:xfrm>
              <a:prstGeom prst="roundRect">
                <a:avLst/>
              </a:prstGeom>
              <a:gradFill flip="none" rotWithShape="1">
                <a:gsLst>
                  <a:gs pos="0">
                    <a:schemeClr val="bg1">
                      <a:alpha val="5000"/>
                    </a:schemeClr>
                  </a:gs>
                  <a:gs pos="100000">
                    <a:schemeClr val="bg1">
                      <a:alpha val="2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Freeform: Shape 50">
                <a:extLst>
                  <a:ext uri="{FF2B5EF4-FFF2-40B4-BE49-F238E27FC236}">
                    <a16:creationId xmlns:a16="http://schemas.microsoft.com/office/drawing/2014/main" id="{567C7BAC-1359-3499-E75F-C17EBA7198C4}"/>
                  </a:ext>
                </a:extLst>
              </p:cNvPr>
              <p:cNvSpPr/>
              <p:nvPr userDrawn="1"/>
            </p:nvSpPr>
            <p:spPr bwMode="white">
              <a:xfrm>
                <a:off x="10663567" y="152400"/>
                <a:ext cx="443304" cy="352233"/>
              </a:xfrm>
              <a:custGeom>
                <a:avLst/>
                <a:gdLst>
                  <a:gd name="connsiteX0" fmla="*/ 0 w 447541"/>
                  <a:gd name="connsiteY0" fmla="*/ 0 h 349470"/>
                  <a:gd name="connsiteX1" fmla="*/ 447541 w 447541"/>
                  <a:gd name="connsiteY1" fmla="*/ 0 h 349470"/>
                  <a:gd name="connsiteX2" fmla="*/ 447541 w 447541"/>
                  <a:gd name="connsiteY2" fmla="*/ 274878 h 349470"/>
                  <a:gd name="connsiteX3" fmla="*/ 372949 w 447541"/>
                  <a:gd name="connsiteY3" fmla="*/ 349470 h 349470"/>
                  <a:gd name="connsiteX4" fmla="*/ 74592 w 447541"/>
                  <a:gd name="connsiteY4" fmla="*/ 349470 h 349470"/>
                  <a:gd name="connsiteX5" fmla="*/ 0 w 447541"/>
                  <a:gd name="connsiteY5" fmla="*/ 274878 h 349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41" h="349470">
                    <a:moveTo>
                      <a:pt x="0" y="0"/>
                    </a:moveTo>
                    <a:lnTo>
                      <a:pt x="447541" y="0"/>
                    </a:lnTo>
                    <a:lnTo>
                      <a:pt x="447541" y="274878"/>
                    </a:lnTo>
                    <a:cubicBezTo>
                      <a:pt x="447541" y="316074"/>
                      <a:pt x="414145" y="349470"/>
                      <a:pt x="372949" y="349470"/>
                    </a:cubicBezTo>
                    <a:lnTo>
                      <a:pt x="74592" y="349470"/>
                    </a:lnTo>
                    <a:cubicBezTo>
                      <a:pt x="33396" y="349470"/>
                      <a:pt x="0" y="316074"/>
                      <a:pt x="0" y="274878"/>
                    </a:cubicBezTo>
                    <a:close/>
                  </a:path>
                </a:pathLst>
              </a:custGeom>
              <a:gradFill flip="none" rotWithShape="1">
                <a:gsLst>
                  <a:gs pos="0">
                    <a:schemeClr val="bg1">
                      <a:alpha val="5000"/>
                    </a:schemeClr>
                  </a:gs>
                  <a:gs pos="100000">
                    <a:schemeClr val="bg1">
                      <a:alpha val="2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2400"/>
              </a:p>
            </p:txBody>
          </p:sp>
          <p:sp>
            <p:nvSpPr>
              <p:cNvPr id="52" name="Freeform: Shape 51">
                <a:extLst>
                  <a:ext uri="{FF2B5EF4-FFF2-40B4-BE49-F238E27FC236}">
                    <a16:creationId xmlns:a16="http://schemas.microsoft.com/office/drawing/2014/main" id="{245CBFEB-F0E0-B800-94F2-44FD261D0A84}"/>
                  </a:ext>
                </a:extLst>
              </p:cNvPr>
              <p:cNvSpPr/>
              <p:nvPr userDrawn="1"/>
            </p:nvSpPr>
            <p:spPr bwMode="white">
              <a:xfrm>
                <a:off x="11275220" y="152400"/>
                <a:ext cx="652713" cy="148446"/>
              </a:xfrm>
              <a:custGeom>
                <a:avLst/>
                <a:gdLst>
                  <a:gd name="connsiteX0" fmla="*/ 0 w 658952"/>
                  <a:gd name="connsiteY0" fmla="*/ 0 h 149865"/>
                  <a:gd name="connsiteX1" fmla="*/ 658952 w 658952"/>
                  <a:gd name="connsiteY1" fmla="*/ 0 h 149865"/>
                  <a:gd name="connsiteX2" fmla="*/ 642166 w 658952"/>
                  <a:gd name="connsiteY2" fmla="*/ 20345 h 149865"/>
                  <a:gd name="connsiteX3" fmla="*/ 329476 w 658952"/>
                  <a:gd name="connsiteY3" fmla="*/ 149865 h 149865"/>
                  <a:gd name="connsiteX4" fmla="*/ 16786 w 658952"/>
                  <a:gd name="connsiteY4" fmla="*/ 20345 h 149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952" h="149865">
                    <a:moveTo>
                      <a:pt x="0" y="0"/>
                    </a:moveTo>
                    <a:lnTo>
                      <a:pt x="658952" y="0"/>
                    </a:lnTo>
                    <a:lnTo>
                      <a:pt x="642166" y="20345"/>
                    </a:lnTo>
                    <a:cubicBezTo>
                      <a:pt x="562142" y="100369"/>
                      <a:pt x="451589" y="149865"/>
                      <a:pt x="329476" y="149865"/>
                    </a:cubicBezTo>
                    <a:cubicBezTo>
                      <a:pt x="207363" y="149865"/>
                      <a:pt x="96811" y="100369"/>
                      <a:pt x="16786" y="20345"/>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53" name="Freeform: Shape 52">
                <a:extLst>
                  <a:ext uri="{FF2B5EF4-FFF2-40B4-BE49-F238E27FC236}">
                    <a16:creationId xmlns:a16="http://schemas.microsoft.com/office/drawing/2014/main" id="{DFCC1241-EB6E-2D58-0694-CCFC9A2B1662}"/>
                  </a:ext>
                </a:extLst>
              </p:cNvPr>
              <p:cNvSpPr/>
              <p:nvPr userDrawn="1"/>
            </p:nvSpPr>
            <p:spPr bwMode="white">
              <a:xfrm>
                <a:off x="9655359" y="152400"/>
                <a:ext cx="443304" cy="352233"/>
              </a:xfrm>
              <a:custGeom>
                <a:avLst/>
                <a:gdLst>
                  <a:gd name="connsiteX0" fmla="*/ 0 w 447541"/>
                  <a:gd name="connsiteY0" fmla="*/ 0 h 349470"/>
                  <a:gd name="connsiteX1" fmla="*/ 447541 w 447541"/>
                  <a:gd name="connsiteY1" fmla="*/ 0 h 349470"/>
                  <a:gd name="connsiteX2" fmla="*/ 447541 w 447541"/>
                  <a:gd name="connsiteY2" fmla="*/ 274878 h 349470"/>
                  <a:gd name="connsiteX3" fmla="*/ 372949 w 447541"/>
                  <a:gd name="connsiteY3" fmla="*/ 349470 h 349470"/>
                  <a:gd name="connsiteX4" fmla="*/ 74592 w 447541"/>
                  <a:gd name="connsiteY4" fmla="*/ 349470 h 349470"/>
                  <a:gd name="connsiteX5" fmla="*/ 0 w 447541"/>
                  <a:gd name="connsiteY5" fmla="*/ 274878 h 349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41" h="349470">
                    <a:moveTo>
                      <a:pt x="0" y="0"/>
                    </a:moveTo>
                    <a:lnTo>
                      <a:pt x="447541" y="0"/>
                    </a:lnTo>
                    <a:lnTo>
                      <a:pt x="447541" y="274878"/>
                    </a:lnTo>
                    <a:cubicBezTo>
                      <a:pt x="447541" y="316074"/>
                      <a:pt x="414145" y="349470"/>
                      <a:pt x="372949" y="349470"/>
                    </a:cubicBezTo>
                    <a:lnTo>
                      <a:pt x="74592" y="349470"/>
                    </a:lnTo>
                    <a:cubicBezTo>
                      <a:pt x="33396" y="349470"/>
                      <a:pt x="0" y="316074"/>
                      <a:pt x="0" y="274878"/>
                    </a:cubicBezTo>
                    <a:close/>
                  </a:path>
                </a:pathLst>
              </a:custGeom>
              <a:gradFill flip="none" rotWithShape="1">
                <a:gsLst>
                  <a:gs pos="0">
                    <a:schemeClr val="bg1">
                      <a:alpha val="5000"/>
                    </a:schemeClr>
                  </a:gs>
                  <a:gs pos="100000">
                    <a:schemeClr val="bg1">
                      <a:alpha val="2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2400"/>
              </a:p>
            </p:txBody>
          </p:sp>
          <p:sp>
            <p:nvSpPr>
              <p:cNvPr id="54" name="Freeform: Shape 53">
                <a:extLst>
                  <a:ext uri="{FF2B5EF4-FFF2-40B4-BE49-F238E27FC236}">
                    <a16:creationId xmlns:a16="http://schemas.microsoft.com/office/drawing/2014/main" id="{5CD4574E-A0CE-6E42-BF94-B1AB4F92ADCA}"/>
                  </a:ext>
                </a:extLst>
              </p:cNvPr>
              <p:cNvSpPr/>
              <p:nvPr userDrawn="1"/>
            </p:nvSpPr>
            <p:spPr bwMode="white">
              <a:xfrm>
                <a:off x="10210397" y="366009"/>
                <a:ext cx="1349642" cy="636783"/>
              </a:xfrm>
              <a:custGeom>
                <a:avLst/>
                <a:gdLst>
                  <a:gd name="connsiteX0" fmla="*/ 681271 w 1362542"/>
                  <a:gd name="connsiteY0" fmla="*/ 0 h 642869"/>
                  <a:gd name="connsiteX1" fmla="*/ 1352918 w 1362542"/>
                  <a:gd name="connsiteY1" fmla="*/ 547409 h 642869"/>
                  <a:gd name="connsiteX2" fmla="*/ 1362542 w 1362542"/>
                  <a:gd name="connsiteY2" fmla="*/ 642869 h 642869"/>
                  <a:gd name="connsiteX3" fmla="*/ 0 w 1362542"/>
                  <a:gd name="connsiteY3" fmla="*/ 642869 h 642869"/>
                  <a:gd name="connsiteX4" fmla="*/ 9624 w 1362542"/>
                  <a:gd name="connsiteY4" fmla="*/ 547409 h 642869"/>
                  <a:gd name="connsiteX5" fmla="*/ 681271 w 1362542"/>
                  <a:gd name="connsiteY5" fmla="*/ 0 h 64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2542" h="642869">
                    <a:moveTo>
                      <a:pt x="681271" y="0"/>
                    </a:moveTo>
                    <a:cubicBezTo>
                      <a:pt x="1012575" y="0"/>
                      <a:pt x="1288991" y="235003"/>
                      <a:pt x="1352918" y="547409"/>
                    </a:cubicBezTo>
                    <a:lnTo>
                      <a:pt x="1362542" y="642869"/>
                    </a:lnTo>
                    <a:lnTo>
                      <a:pt x="0" y="642869"/>
                    </a:lnTo>
                    <a:lnTo>
                      <a:pt x="9624" y="547409"/>
                    </a:lnTo>
                    <a:cubicBezTo>
                      <a:pt x="73551" y="235003"/>
                      <a:pt x="349967" y="0"/>
                      <a:pt x="681271" y="0"/>
                    </a:cubicBezTo>
                    <a:close/>
                  </a:path>
                </a:pathLst>
              </a:custGeom>
              <a:gradFill>
                <a:gsLst>
                  <a:gs pos="0">
                    <a:schemeClr val="bg1">
                      <a:alpha val="5000"/>
                    </a:schemeClr>
                  </a:gs>
                  <a:gs pos="100000">
                    <a:schemeClr val="bg1">
                      <a:alpha val="20000"/>
                    </a:schemeClr>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55" name="Rectangle: Rounded Corners 54">
                <a:extLst>
                  <a:ext uri="{FF2B5EF4-FFF2-40B4-BE49-F238E27FC236}">
                    <a16:creationId xmlns:a16="http://schemas.microsoft.com/office/drawing/2014/main" id="{60C2513B-061F-DDFA-00E7-440994A6E602}"/>
                  </a:ext>
                </a:extLst>
              </p:cNvPr>
              <p:cNvSpPr/>
              <p:nvPr userDrawn="1"/>
            </p:nvSpPr>
            <p:spPr bwMode="white">
              <a:xfrm>
                <a:off x="10156822" y="559488"/>
                <a:ext cx="443304" cy="443304"/>
              </a:xfrm>
              <a:prstGeom prst="roundRect">
                <a:avLst/>
              </a:prstGeom>
              <a:gradFill flip="none" rotWithShape="1">
                <a:gsLst>
                  <a:gs pos="0">
                    <a:schemeClr val="bg1">
                      <a:alpha val="5000"/>
                    </a:schemeClr>
                  </a:gs>
                  <a:gs pos="100000">
                    <a:schemeClr val="bg1">
                      <a:alpha val="2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56" name="Rectangle: Rounded Corners 55">
                <a:extLst>
                  <a:ext uri="{FF2B5EF4-FFF2-40B4-BE49-F238E27FC236}">
                    <a16:creationId xmlns:a16="http://schemas.microsoft.com/office/drawing/2014/main" id="{42EFFE1E-B403-3CB4-B715-F9754912AE14}"/>
                  </a:ext>
                </a:extLst>
              </p:cNvPr>
              <p:cNvSpPr/>
              <p:nvPr userDrawn="1"/>
            </p:nvSpPr>
            <p:spPr bwMode="white">
              <a:xfrm>
                <a:off x="9652719" y="559488"/>
                <a:ext cx="443304" cy="443304"/>
              </a:xfrm>
              <a:prstGeom prst="round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Freeform: Shape 56">
                <a:extLst>
                  <a:ext uri="{FF2B5EF4-FFF2-40B4-BE49-F238E27FC236}">
                    <a16:creationId xmlns:a16="http://schemas.microsoft.com/office/drawing/2014/main" id="{770121C4-4083-D65E-F0FA-86590C686B92}"/>
                  </a:ext>
                </a:extLst>
              </p:cNvPr>
              <p:cNvSpPr/>
              <p:nvPr userDrawn="1"/>
            </p:nvSpPr>
            <p:spPr bwMode="white">
              <a:xfrm>
                <a:off x="8140407" y="152400"/>
                <a:ext cx="443304" cy="352233"/>
              </a:xfrm>
              <a:custGeom>
                <a:avLst/>
                <a:gdLst>
                  <a:gd name="connsiteX0" fmla="*/ 0 w 447541"/>
                  <a:gd name="connsiteY0" fmla="*/ 0 h 355600"/>
                  <a:gd name="connsiteX1" fmla="*/ 447541 w 447541"/>
                  <a:gd name="connsiteY1" fmla="*/ 0 h 355600"/>
                  <a:gd name="connsiteX2" fmla="*/ 447541 w 447541"/>
                  <a:gd name="connsiteY2" fmla="*/ 281008 h 355600"/>
                  <a:gd name="connsiteX3" fmla="*/ 372949 w 447541"/>
                  <a:gd name="connsiteY3" fmla="*/ 355600 h 355600"/>
                  <a:gd name="connsiteX4" fmla="*/ 74592 w 447541"/>
                  <a:gd name="connsiteY4" fmla="*/ 355600 h 355600"/>
                  <a:gd name="connsiteX5" fmla="*/ 0 w 447541"/>
                  <a:gd name="connsiteY5" fmla="*/ 281008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41" h="355600">
                    <a:moveTo>
                      <a:pt x="0" y="0"/>
                    </a:moveTo>
                    <a:lnTo>
                      <a:pt x="447541" y="0"/>
                    </a:lnTo>
                    <a:lnTo>
                      <a:pt x="447541" y="281008"/>
                    </a:lnTo>
                    <a:cubicBezTo>
                      <a:pt x="447541" y="322204"/>
                      <a:pt x="414145" y="355600"/>
                      <a:pt x="372949" y="355600"/>
                    </a:cubicBezTo>
                    <a:lnTo>
                      <a:pt x="74592" y="355600"/>
                    </a:lnTo>
                    <a:cubicBezTo>
                      <a:pt x="33396" y="355600"/>
                      <a:pt x="0" y="322204"/>
                      <a:pt x="0" y="281008"/>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58" name="Freeform: Shape 57">
                <a:extLst>
                  <a:ext uri="{FF2B5EF4-FFF2-40B4-BE49-F238E27FC236}">
                    <a16:creationId xmlns:a16="http://schemas.microsoft.com/office/drawing/2014/main" id="{485697CF-3220-1465-2F5D-A98B35AEFADC}"/>
                  </a:ext>
                </a:extLst>
              </p:cNvPr>
              <p:cNvSpPr/>
              <p:nvPr userDrawn="1"/>
            </p:nvSpPr>
            <p:spPr bwMode="white">
              <a:xfrm>
                <a:off x="8362057" y="152400"/>
                <a:ext cx="1004061" cy="722273"/>
              </a:xfrm>
              <a:custGeom>
                <a:avLst/>
                <a:gdLst>
                  <a:gd name="connsiteX0" fmla="*/ 53435 w 1013658"/>
                  <a:gd name="connsiteY0" fmla="*/ 0 h 729176"/>
                  <a:gd name="connsiteX1" fmla="*/ 960223 w 1013658"/>
                  <a:gd name="connsiteY1" fmla="*/ 0 h 729176"/>
                  <a:gd name="connsiteX2" fmla="*/ 973829 w 1013658"/>
                  <a:gd name="connsiteY2" fmla="*/ 25066 h 729176"/>
                  <a:gd name="connsiteX3" fmla="*/ 1013658 w 1013658"/>
                  <a:gd name="connsiteY3" fmla="*/ 222347 h 729176"/>
                  <a:gd name="connsiteX4" fmla="*/ 506829 w 1013658"/>
                  <a:gd name="connsiteY4" fmla="*/ 729176 h 729176"/>
                  <a:gd name="connsiteX5" fmla="*/ 0 w 1013658"/>
                  <a:gd name="connsiteY5" fmla="*/ 222347 h 729176"/>
                  <a:gd name="connsiteX6" fmla="*/ 39829 w 1013658"/>
                  <a:gd name="connsiteY6" fmla="*/ 25066 h 72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658" h="729176">
                    <a:moveTo>
                      <a:pt x="53435" y="0"/>
                    </a:moveTo>
                    <a:lnTo>
                      <a:pt x="960223" y="0"/>
                    </a:lnTo>
                    <a:lnTo>
                      <a:pt x="973829" y="25066"/>
                    </a:lnTo>
                    <a:cubicBezTo>
                      <a:pt x="999476" y="85702"/>
                      <a:pt x="1013658" y="152369"/>
                      <a:pt x="1013658" y="222347"/>
                    </a:cubicBezTo>
                    <a:cubicBezTo>
                      <a:pt x="1013658" y="502261"/>
                      <a:pt x="786743" y="729176"/>
                      <a:pt x="506829" y="729176"/>
                    </a:cubicBezTo>
                    <a:cubicBezTo>
                      <a:pt x="226915" y="729176"/>
                      <a:pt x="0" y="502261"/>
                      <a:pt x="0" y="222347"/>
                    </a:cubicBezTo>
                    <a:cubicBezTo>
                      <a:pt x="0" y="152369"/>
                      <a:pt x="14182" y="85702"/>
                      <a:pt x="39829" y="25066"/>
                    </a:cubicBezTo>
                    <a:close/>
                  </a:path>
                </a:pathLst>
              </a:custGeom>
              <a:gradFill flip="none" rotWithShape="1">
                <a:gsLst>
                  <a:gs pos="0">
                    <a:schemeClr val="bg1">
                      <a:alpha val="5000"/>
                    </a:schemeClr>
                  </a:gs>
                  <a:gs pos="100000">
                    <a:schemeClr val="bg1">
                      <a:alpha val="2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59" name="Oval 58">
                <a:extLst>
                  <a:ext uri="{FF2B5EF4-FFF2-40B4-BE49-F238E27FC236}">
                    <a16:creationId xmlns:a16="http://schemas.microsoft.com/office/drawing/2014/main" id="{764DE560-D87F-0EA6-3C73-2171E486DB54}"/>
                  </a:ext>
                </a:extLst>
              </p:cNvPr>
              <p:cNvSpPr/>
              <p:nvPr userDrawn="1"/>
            </p:nvSpPr>
            <p:spPr bwMode="white">
              <a:xfrm>
                <a:off x="9459874" y="366848"/>
                <a:ext cx="443305" cy="443305"/>
              </a:xfrm>
              <a:prstGeom prst="ellipse">
                <a:avLst/>
              </a:prstGeom>
              <a:gradFill flip="none" rotWithShape="1">
                <a:gsLst>
                  <a:gs pos="0">
                    <a:schemeClr val="bg1">
                      <a:alpha val="5000"/>
                    </a:schemeClr>
                  </a:gs>
                  <a:gs pos="100000">
                    <a:schemeClr val="bg1">
                      <a:alpha val="2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pic>
        <p:nvPicPr>
          <p:cNvPr id="12" name="Picture 11">
            <a:extLst>
              <a:ext uri="{FF2B5EF4-FFF2-40B4-BE49-F238E27FC236}">
                <a16:creationId xmlns:a16="http://schemas.microsoft.com/office/drawing/2014/main" id="{A777E2FE-3305-28EA-96D2-A8D7CB21F33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gray">
          <a:xfrm rot="5400000" flipH="1">
            <a:off x="6896103" y="1562100"/>
            <a:ext cx="6705600" cy="3733800"/>
          </a:xfrm>
          <a:prstGeom prst="round2SameRect">
            <a:avLst>
              <a:gd name="adj1" fmla="val 3207"/>
              <a:gd name="adj2" fmla="val 0"/>
            </a:avLst>
          </a:prstGeom>
        </p:spPr>
      </p:pic>
      <p:sp>
        <p:nvSpPr>
          <p:cNvPr id="14" name="Rectangle: Top Corners Rounded 13">
            <a:extLst>
              <a:ext uri="{FF2B5EF4-FFF2-40B4-BE49-F238E27FC236}">
                <a16:creationId xmlns:a16="http://schemas.microsoft.com/office/drawing/2014/main" id="{A2EBB591-B895-5A2D-5A80-E3C04FA1EA57}"/>
              </a:ext>
            </a:extLst>
          </p:cNvPr>
          <p:cNvSpPr/>
          <p:nvPr userDrawn="1"/>
        </p:nvSpPr>
        <p:spPr>
          <a:xfrm rot="5400000" flipH="1">
            <a:off x="6896101" y="1562095"/>
            <a:ext cx="6705601" cy="3733800"/>
          </a:xfrm>
          <a:prstGeom prst="round2SameRect">
            <a:avLst>
              <a:gd name="adj1" fmla="val 3065"/>
              <a:gd name="adj2" fmla="val 0"/>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12">
            <a:extLst>
              <a:ext uri="{FF2B5EF4-FFF2-40B4-BE49-F238E27FC236}">
                <a16:creationId xmlns:a16="http://schemas.microsoft.com/office/drawing/2014/main" id="{B40DDDC8-A2F7-C526-EE89-94EE7A7CD975}"/>
              </a:ext>
            </a:extLst>
          </p:cNvPr>
          <p:cNvSpPr>
            <a:spLocks noGrp="1"/>
          </p:cNvSpPr>
          <p:nvPr>
            <p:ph type="body" sz="quarter" idx="20"/>
          </p:nvPr>
        </p:nvSpPr>
        <p:spPr>
          <a:xfrm>
            <a:off x="347664" y="152400"/>
            <a:ext cx="7955280" cy="850392"/>
          </a:xfrm>
        </p:spPr>
        <p:txBody>
          <a:bodyPr vert="horz" lIns="0" tIns="0" rIns="0" bIns="0" rtlCol="0" anchor="ctr" anchorCtr="0">
            <a:noAutofit/>
          </a:bodyPr>
          <a:lstStyle>
            <a:lvl1pPr marL="0" indent="0">
              <a:buNone/>
              <a:defRPr lang="en-US" sz="3200" b="1" dirty="0">
                <a:solidFill>
                  <a:schemeClr val="tx2"/>
                </a:solidFill>
                <a:ea typeface="+mj-ea"/>
              </a:defRPr>
            </a:lvl1pPr>
          </a:lstStyle>
          <a:p>
            <a:pPr marL="228594" lvl="0" indent="-457189">
              <a:lnSpc>
                <a:spcPct val="80000"/>
              </a:lnSpc>
              <a:spcBef>
                <a:spcPct val="0"/>
              </a:spcBef>
            </a:pPr>
            <a:r>
              <a:rPr lang="en-US"/>
              <a:t>Click to edit Master text styles</a:t>
            </a:r>
          </a:p>
        </p:txBody>
      </p:sp>
      <p:sp>
        <p:nvSpPr>
          <p:cNvPr id="3" name="Content Placeholder 2"/>
          <p:cNvSpPr>
            <a:spLocks noGrp="1"/>
          </p:cNvSpPr>
          <p:nvPr>
            <p:ph sz="half" idx="1" hasCustomPrompt="1"/>
          </p:nvPr>
        </p:nvSpPr>
        <p:spPr>
          <a:xfrm>
            <a:off x="9053511" y="2234216"/>
            <a:ext cx="2386012" cy="2389568"/>
          </a:xfrm>
          <a:prstGeom prst="roundRect">
            <a:avLst>
              <a:gd name="adj" fmla="val 3249"/>
            </a:avLst>
          </a:prstGeom>
          <a:solidFill>
            <a:schemeClr val="accent2"/>
          </a:solidFill>
          <a:ln w="28575">
            <a:solidFill>
              <a:schemeClr val="accent2"/>
            </a:solidFill>
          </a:ln>
        </p:spPr>
        <p:txBody>
          <a:bodyPr lIns="91440" rIns="91440" bIns="45720" anchor="ctr" anchorCtr="0">
            <a:noAutofit/>
          </a:bodyPr>
          <a:lstStyle>
            <a:lvl1pPr marL="0" indent="0" algn="ctr">
              <a:buClr>
                <a:schemeClr val="tx2">
                  <a:lumMod val="20000"/>
                  <a:lumOff val="80000"/>
                </a:schemeClr>
              </a:buClr>
              <a:buNone/>
              <a:defRPr b="1">
                <a:solidFill>
                  <a:schemeClr val="bg1"/>
                </a:solidFill>
              </a:defRPr>
            </a:lvl1pPr>
            <a:lvl2pPr>
              <a:buClr>
                <a:schemeClr val="tx2">
                  <a:lumMod val="60000"/>
                  <a:lumOff val="40000"/>
                </a:schemeClr>
              </a:buClr>
              <a:defRPr>
                <a:solidFill>
                  <a:schemeClr val="bg1"/>
                </a:solidFill>
              </a:defRPr>
            </a:lvl2pPr>
            <a:lvl3pPr>
              <a:buClr>
                <a:srgbClr val="5E6D80"/>
              </a:buClr>
              <a:defRPr>
                <a:solidFill>
                  <a:schemeClr val="bg1"/>
                </a:solidFill>
              </a:defRPr>
            </a:lvl3pPr>
          </a:lstStyle>
          <a:p>
            <a:pPr lvl="0"/>
            <a:r>
              <a:rPr lang="en-US"/>
              <a:t>Edit Master text styles</a:t>
            </a:r>
          </a:p>
        </p:txBody>
      </p:sp>
      <p:sp>
        <p:nvSpPr>
          <p:cNvPr id="2" name="Title 1">
            <a:extLst>
              <a:ext uri="{FF2B5EF4-FFF2-40B4-BE49-F238E27FC236}">
                <a16:creationId xmlns:a16="http://schemas.microsoft.com/office/drawing/2014/main" id="{0E2A6061-962D-48BA-8E72-24B04B3D3AE0}"/>
              </a:ext>
            </a:extLst>
          </p:cNvPr>
          <p:cNvSpPr>
            <a:spLocks noGrp="1"/>
          </p:cNvSpPr>
          <p:nvPr>
            <p:ph type="title"/>
          </p:nvPr>
        </p:nvSpPr>
        <p:spPr>
          <a:xfrm>
            <a:off x="8648698" y="1075848"/>
            <a:ext cx="3195639" cy="853440"/>
          </a:xfrm>
        </p:spPr>
        <p:txBody>
          <a:bodyPr anchor="b"/>
          <a:lstStyle>
            <a:lvl1pPr algn="ctr">
              <a:defRPr sz="2800" i="1">
                <a:solidFill>
                  <a:schemeClr val="accent2">
                    <a:lumMod val="60000"/>
                    <a:lumOff val="40000"/>
                  </a:schemeClr>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0B1FAD78-12A3-59BB-BF7B-E9044FCC4CAB}"/>
              </a:ext>
            </a:extLst>
          </p:cNvPr>
          <p:cNvSpPr>
            <a:spLocks noGrp="1"/>
          </p:cNvSpPr>
          <p:nvPr>
            <p:ph type="sldNum" sz="quarter" idx="18"/>
          </p:nvPr>
        </p:nvSpPr>
        <p:spPr/>
        <p:txBody>
          <a:bodyPr/>
          <a:lstStyle/>
          <a:p>
            <a:fld id="{BB7A3138-FB14-422F-B6B6-C0E172723881}" type="slidenum">
              <a:rPr lang="en-US" smtClean="0"/>
              <a:pPr/>
              <a:t>‹#›</a:t>
            </a:fld>
            <a:endParaRPr lang="en-US"/>
          </a:p>
        </p:txBody>
      </p:sp>
      <p:sp>
        <p:nvSpPr>
          <p:cNvPr id="9" name="Content Placeholder 8">
            <a:extLst>
              <a:ext uri="{FF2B5EF4-FFF2-40B4-BE49-F238E27FC236}">
                <a16:creationId xmlns:a16="http://schemas.microsoft.com/office/drawing/2014/main" id="{85F01EC4-8364-BBB8-577B-AB867AE05CEC}"/>
              </a:ext>
            </a:extLst>
          </p:cNvPr>
          <p:cNvSpPr>
            <a:spLocks noGrp="1"/>
          </p:cNvSpPr>
          <p:nvPr>
            <p:ph sz="quarter" idx="19" hasCustomPrompt="1"/>
          </p:nvPr>
        </p:nvSpPr>
        <p:spPr>
          <a:xfrm>
            <a:off x="347664" y="1295401"/>
            <a:ext cx="7772400" cy="4374356"/>
          </a:xfrm>
        </p:spPr>
        <p:txBody>
          <a:bodyPr anchor="t" anchorCtr="0"/>
          <a:lstStyle>
            <a:lvl1pPr>
              <a:defRPr/>
            </a:lvl1pPr>
          </a:lstStyle>
          <a:p>
            <a:pPr lvl="0"/>
            <a:r>
              <a:rPr lang="en-US"/>
              <a:t>Click to insert text, chart, pictures or delete</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CFA31A00-9FFD-B66A-0E16-AB1F52A956B5}"/>
              </a:ext>
            </a:extLst>
          </p:cNvPr>
          <p:cNvSpPr>
            <a:spLocks noGrp="1"/>
          </p:cNvSpPr>
          <p:nvPr>
            <p:ph type="body" sz="quarter" idx="17"/>
          </p:nvPr>
        </p:nvSpPr>
        <p:spPr>
          <a:xfrm>
            <a:off x="152400" y="6542837"/>
            <a:ext cx="8138160" cy="238527"/>
          </a:xfrm>
        </p:spPr>
        <p:txBody>
          <a:bodyPr anchor="b">
            <a:spAutoFit/>
          </a:bodyPr>
          <a:lstStyle>
            <a:lvl1pPr marL="0" indent="0">
              <a:lnSpc>
                <a:spcPct val="95000"/>
              </a:lnSpc>
              <a:spcBef>
                <a:spcPts val="200"/>
              </a:spcBef>
              <a:buNone/>
              <a:defRPr sz="1000">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211092091"/>
      </p:ext>
    </p:extLst>
  </p:cSld>
  <p:clrMapOvr>
    <a:masterClrMapping/>
  </p:clrMapOvr>
  <p:extLst>
    <p:ext uri="{DCECCB84-F9BA-43D5-87BE-67443E8EF086}">
      <p15:sldGuideLst xmlns:p15="http://schemas.microsoft.com/office/powerpoint/2012/main">
        <p15:guide id="1" pos="5736">
          <p15:clr>
            <a:srgbClr val="FBAE40"/>
          </p15:clr>
        </p15:guide>
        <p15:guide id="2" pos="1224">
          <p15:clr>
            <a:srgbClr val="FBAE40"/>
          </p15:clr>
        </p15:guide>
        <p15:guide id="3" pos="240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251965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270430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851978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848968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373218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635664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4062838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173867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878560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7972527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619493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762158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8322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4607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2690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2802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76219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4323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262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5">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138604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296240157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mededonthego.com/Video/program/1158" TargetMode="External"/><Relationship Id="rId7"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hyperlink" Target="mailto:support@MedEdOTG.com" TargetMode="External"/><Relationship Id="rId10" Type="http://schemas.openxmlformats.org/officeDocument/2006/relationships/image" Target="../media/image9.png"/><Relationship Id="rId4" Type="http://schemas.openxmlformats.org/officeDocument/2006/relationships/hyperlink" Target="http://www.mededonthego.com/" TargetMode="External"/><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5.png"/><Relationship Id="rId7" Type="http://schemas.openxmlformats.org/officeDocument/2006/relationships/hyperlink" Target="http://www.mededonthego.com/" TargetMode="Externa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3C7377-C7CE-4F3F-9416-7943921D3BB7}"/>
              </a:ext>
            </a:extLst>
          </p:cNvPr>
          <p:cNvSpPr>
            <a:spLocks noGrp="1"/>
          </p:cNvSpPr>
          <p:nvPr>
            <p:ph type="title"/>
          </p:nvPr>
        </p:nvSpPr>
        <p:spPr>
          <a:xfrm>
            <a:off x="609601" y="1709738"/>
            <a:ext cx="10515600" cy="2852737"/>
          </a:xfrm>
        </p:spPr>
        <p:txBody>
          <a:bodyPr/>
          <a:lstStyle/>
          <a:p>
            <a:r>
              <a:rPr lang="en-US" dirty="0"/>
              <a:t>What Dermatologists &amp; Surgeons Need To Know: Adjuvant Treatment for Resectable Stage II Melanoma</a:t>
            </a:r>
          </a:p>
        </p:txBody>
      </p:sp>
      <p:sp>
        <p:nvSpPr>
          <p:cNvPr id="7" name="Content Placeholder 6">
            <a:extLst>
              <a:ext uri="{FF2B5EF4-FFF2-40B4-BE49-F238E27FC236}">
                <a16:creationId xmlns:a16="http://schemas.microsoft.com/office/drawing/2014/main" id="{B7092C03-67CA-8A38-740A-3705926EACC2}"/>
              </a:ext>
            </a:extLst>
          </p:cNvPr>
          <p:cNvSpPr>
            <a:spLocks noGrp="1"/>
          </p:cNvSpPr>
          <p:nvPr>
            <p:ph type="body" idx="1"/>
          </p:nvPr>
        </p:nvSpPr>
        <p:spPr>
          <a:xfrm>
            <a:off x="609600" y="4589463"/>
            <a:ext cx="10515600" cy="1900547"/>
          </a:xfrm>
        </p:spPr>
        <p:txBody>
          <a:bodyPr>
            <a:normAutofit fontScale="62500" lnSpcReduction="20000"/>
          </a:bodyPr>
          <a:lstStyle/>
          <a:p>
            <a:r>
              <a:rPr lang="en-US" dirty="0"/>
              <a:t>Jeffrey S. Weber, MD, PhD, FASCO, FAIO</a:t>
            </a:r>
          </a:p>
          <a:p>
            <a:r>
              <a:rPr lang="en-US" dirty="0"/>
              <a:t>Deputy Director and Head, Experimental Therapeutics</a:t>
            </a:r>
          </a:p>
          <a:p>
            <a:r>
              <a:rPr lang="en-US" dirty="0"/>
              <a:t>Co-Program Director, NYU SPORE in Melanoma</a:t>
            </a:r>
          </a:p>
          <a:p>
            <a:r>
              <a:rPr lang="en-US" dirty="0"/>
              <a:t>Laura and Isaac Perlmutter Comprehensive Cancer Center</a:t>
            </a:r>
          </a:p>
          <a:p>
            <a:r>
              <a:rPr lang="en-US" dirty="0"/>
              <a:t>Professor of Medicine and Perlmutter Professor of Oncology</a:t>
            </a:r>
          </a:p>
          <a:p>
            <a:r>
              <a:rPr lang="en-US" dirty="0"/>
              <a:t>NYU Grossman School of Medicine</a:t>
            </a:r>
          </a:p>
          <a:p>
            <a:r>
              <a:rPr lang="en-US" dirty="0"/>
              <a:t>New York, NY</a:t>
            </a:r>
          </a:p>
        </p:txBody>
      </p:sp>
    </p:spTree>
    <p:extLst>
      <p:ext uri="{BB962C8B-B14F-4D97-AF65-F5344CB8AC3E}">
        <p14:creationId xmlns:p14="http://schemas.microsoft.com/office/powerpoint/2010/main" val="3636403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5855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hlinkClick r:id="rId3"/>
              </a:rPr>
              <a:t>Expanded Options in Adjuvant Immunotherapy for Resectable Melanoma: A Multidisciplinary Conversation</a:t>
            </a:r>
            <a:endPar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Summarize the efficacy and safety data of clinical trials related to adjuvant treatment for resectable melanoma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Select individualized adjuvant immunotherapy regimens for patients with resectable melanoma, including risk/benefit analysis based on patient and disease characteristics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Identify and manage irAEs in the setting of adjuvant ICI therapy for resectable melanoma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Recognize the role of multidisciplinary, team-based care in clinical decision-making and implementation of multimodal treatment approaches for patients with resectable melanoma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2CD499-5112-3364-C100-D537B57AB953}"/>
              </a:ext>
            </a:extLst>
          </p:cNvPr>
          <p:cNvSpPr>
            <a:spLocks noGrp="1"/>
          </p:cNvSpPr>
          <p:nvPr>
            <p:ph type="title"/>
          </p:nvPr>
        </p:nvSpPr>
        <p:spPr/>
        <p:txBody>
          <a:bodyPr>
            <a:normAutofit/>
          </a:bodyPr>
          <a:lstStyle/>
          <a:p>
            <a:r>
              <a:rPr lang="en-US" sz="2800" dirty="0"/>
              <a:t>KEYNOTE-716: Adjuvant Pembrolizumab </a:t>
            </a:r>
            <a:r>
              <a:rPr lang="en-US" sz="2800" dirty="0">
                <a:solidFill>
                  <a:schemeClr val="tx1"/>
                </a:solidFill>
              </a:rPr>
              <a:t>Versus</a:t>
            </a:r>
            <a:r>
              <a:rPr lang="en-US" sz="2800" dirty="0"/>
              <a:t> Placebo in Resected Stage IIB/IIC Melanoma</a:t>
            </a:r>
          </a:p>
        </p:txBody>
      </p:sp>
      <p:sp>
        <p:nvSpPr>
          <p:cNvPr id="15" name="Content Placeholder 14">
            <a:extLst>
              <a:ext uri="{FF2B5EF4-FFF2-40B4-BE49-F238E27FC236}">
                <a16:creationId xmlns:a16="http://schemas.microsoft.com/office/drawing/2014/main" id="{55138608-85EC-33C4-CA81-0B7F06549FE8}"/>
              </a:ext>
            </a:extLst>
          </p:cNvPr>
          <p:cNvSpPr>
            <a:spLocks noGrp="1"/>
          </p:cNvSpPr>
          <p:nvPr>
            <p:ph idx="1"/>
          </p:nvPr>
        </p:nvSpPr>
        <p:spPr>
          <a:xfrm>
            <a:off x="7850458" y="1477906"/>
            <a:ext cx="3503341" cy="4722477"/>
          </a:xfrm>
          <a:noFill/>
          <a:ln>
            <a:noFill/>
          </a:ln>
        </p:spPr>
        <p:txBody>
          <a:bodyPr/>
          <a:lstStyle/>
          <a:p>
            <a:pPr marL="0" indent="0">
              <a:buNone/>
            </a:pPr>
            <a:r>
              <a:rPr lang="en-US" sz="2667" dirty="0">
                <a:solidFill>
                  <a:schemeClr val="tx1"/>
                </a:solidFill>
              </a:rPr>
              <a:t>Adjuvant pembrolizumab significantly reduced the risk of recurrence, development of distant metastases, or death compared with placebo</a:t>
            </a:r>
          </a:p>
        </p:txBody>
      </p:sp>
      <p:sp>
        <p:nvSpPr>
          <p:cNvPr id="19" name="TextBox 18">
            <a:extLst>
              <a:ext uri="{FF2B5EF4-FFF2-40B4-BE49-F238E27FC236}">
                <a16:creationId xmlns:a16="http://schemas.microsoft.com/office/drawing/2014/main" id="{E56193F9-BAC6-B9BA-C367-732371B1578C}"/>
              </a:ext>
            </a:extLst>
          </p:cNvPr>
          <p:cNvSpPr txBox="1"/>
          <p:nvPr/>
        </p:nvSpPr>
        <p:spPr>
          <a:xfrm>
            <a:off x="167072" y="1762825"/>
            <a:ext cx="1593728" cy="954107"/>
          </a:xfrm>
          <a:prstGeom prst="rect">
            <a:avLst/>
          </a:prstGeom>
          <a:noFill/>
        </p:spPr>
        <p:txBody>
          <a:bodyPr wrap="square" rtlCol="0">
            <a:spAutoFit/>
          </a:bodyPr>
          <a:lstStyle/>
          <a:p>
            <a:pPr algn="ctr"/>
            <a:r>
              <a:rPr lang="en-US" sz="2400" b="1" dirty="0" err="1"/>
              <a:t>RFS</a:t>
            </a:r>
            <a:r>
              <a:rPr lang="en-US" sz="2400" b="1" baseline="30000" dirty="0" err="1"/>
              <a:t>a</a:t>
            </a:r>
            <a:br>
              <a:rPr lang="en-US" sz="2400" b="1" dirty="0"/>
            </a:br>
            <a:r>
              <a:rPr lang="en-US" sz="1600" dirty="0"/>
              <a:t>(primary endpoint)</a:t>
            </a:r>
          </a:p>
        </p:txBody>
      </p:sp>
      <p:sp>
        <p:nvSpPr>
          <p:cNvPr id="20" name="TextBox 19">
            <a:extLst>
              <a:ext uri="{FF2B5EF4-FFF2-40B4-BE49-F238E27FC236}">
                <a16:creationId xmlns:a16="http://schemas.microsoft.com/office/drawing/2014/main" id="{0972B11D-BB88-2F44-A6DF-D045946B9784}"/>
              </a:ext>
            </a:extLst>
          </p:cNvPr>
          <p:cNvSpPr txBox="1"/>
          <p:nvPr/>
        </p:nvSpPr>
        <p:spPr>
          <a:xfrm>
            <a:off x="346552" y="4303391"/>
            <a:ext cx="1593728" cy="954107"/>
          </a:xfrm>
          <a:prstGeom prst="rect">
            <a:avLst/>
          </a:prstGeom>
          <a:noFill/>
        </p:spPr>
        <p:txBody>
          <a:bodyPr wrap="square" rtlCol="0">
            <a:spAutoFit/>
          </a:bodyPr>
          <a:lstStyle/>
          <a:p>
            <a:pPr algn="ctr"/>
            <a:r>
              <a:rPr lang="en-US" sz="2400" b="1" dirty="0" err="1"/>
              <a:t>DMFS</a:t>
            </a:r>
            <a:r>
              <a:rPr lang="en-US" sz="2400" b="1" baseline="30000" dirty="0" err="1"/>
              <a:t>b</a:t>
            </a:r>
            <a:r>
              <a:rPr lang="en-US" sz="2400" b="1" dirty="0"/>
              <a:t> </a:t>
            </a:r>
            <a:br>
              <a:rPr lang="en-US" sz="2400" b="1" dirty="0"/>
            </a:br>
            <a:r>
              <a:rPr lang="en-US" sz="1600" dirty="0"/>
              <a:t>(secondary endpoint) </a:t>
            </a:r>
          </a:p>
        </p:txBody>
      </p:sp>
      <p:pic>
        <p:nvPicPr>
          <p:cNvPr id="8" name="Picture 7">
            <a:extLst>
              <a:ext uri="{FF2B5EF4-FFF2-40B4-BE49-F238E27FC236}">
                <a16:creationId xmlns:a16="http://schemas.microsoft.com/office/drawing/2014/main" id="{E2133906-D75D-4B8F-661B-B9DC9B411B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95032" y="4067666"/>
            <a:ext cx="5745356" cy="2020122"/>
          </a:xfrm>
          <a:prstGeom prst="rect">
            <a:avLst/>
          </a:prstGeom>
        </p:spPr>
      </p:pic>
      <p:grpSp>
        <p:nvGrpSpPr>
          <p:cNvPr id="23" name="Group 22">
            <a:extLst>
              <a:ext uri="{FF2B5EF4-FFF2-40B4-BE49-F238E27FC236}">
                <a16:creationId xmlns:a16="http://schemas.microsoft.com/office/drawing/2014/main" id="{F39F5035-8CFB-1DF7-4898-49128654C7AE}"/>
              </a:ext>
            </a:extLst>
          </p:cNvPr>
          <p:cNvGrpSpPr/>
          <p:nvPr/>
        </p:nvGrpSpPr>
        <p:grpSpPr>
          <a:xfrm>
            <a:off x="2311007" y="1226261"/>
            <a:ext cx="4061071" cy="2688711"/>
            <a:chOff x="5545599" y="1333500"/>
            <a:chExt cx="6798801" cy="4501279"/>
          </a:xfrm>
        </p:grpSpPr>
        <p:pic>
          <p:nvPicPr>
            <p:cNvPr id="21" name="Picture 20">
              <a:extLst>
                <a:ext uri="{FF2B5EF4-FFF2-40B4-BE49-F238E27FC236}">
                  <a16:creationId xmlns:a16="http://schemas.microsoft.com/office/drawing/2014/main" id="{05427459-3EE9-04A6-F5A4-568E751B14B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86727"/>
            <a:stretch/>
          </p:blipFill>
          <p:spPr>
            <a:xfrm>
              <a:off x="5545599" y="1338979"/>
              <a:ext cx="1618291" cy="4495800"/>
            </a:xfrm>
            <a:prstGeom prst="rect">
              <a:avLst/>
            </a:prstGeom>
          </p:spPr>
        </p:pic>
        <p:pic>
          <p:nvPicPr>
            <p:cNvPr id="22" name="Picture 21">
              <a:extLst>
                <a:ext uri="{FF2B5EF4-FFF2-40B4-BE49-F238E27FC236}">
                  <a16:creationId xmlns:a16="http://schemas.microsoft.com/office/drawing/2014/main" id="{3C28B837-D762-3BDE-CD1F-93DF35C610E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7401"/>
            <a:stretch/>
          </p:blipFill>
          <p:spPr>
            <a:xfrm>
              <a:off x="7150740" y="1333500"/>
              <a:ext cx="5193660" cy="4495800"/>
            </a:xfrm>
            <a:prstGeom prst="rect">
              <a:avLst/>
            </a:prstGeom>
          </p:spPr>
        </p:pic>
      </p:grpSp>
      <p:sp>
        <p:nvSpPr>
          <p:cNvPr id="5" name="Footer Placeholder 4">
            <a:extLst>
              <a:ext uri="{FF2B5EF4-FFF2-40B4-BE49-F238E27FC236}">
                <a16:creationId xmlns:a16="http://schemas.microsoft.com/office/drawing/2014/main" id="{AA0D3BA1-85A0-D056-0481-C66B712A0EA6}"/>
              </a:ext>
            </a:extLst>
          </p:cNvPr>
          <p:cNvSpPr>
            <a:spLocks noGrp="1"/>
          </p:cNvSpPr>
          <p:nvPr>
            <p:ph type="ftr" sz="quarter" idx="3"/>
          </p:nvPr>
        </p:nvSpPr>
        <p:spPr/>
        <p:txBody>
          <a:bodyPr/>
          <a:lstStyle/>
          <a:p>
            <a:r>
              <a:rPr lang="en-US" baseline="30000" dirty="0" err="1">
                <a:latin typeface="+mn-lt"/>
              </a:rPr>
              <a:t>a</a:t>
            </a:r>
            <a:r>
              <a:rPr lang="en-US" dirty="0" err="1">
                <a:latin typeface="+mn-lt"/>
              </a:rPr>
              <a:t>Data</a:t>
            </a:r>
            <a:r>
              <a:rPr lang="en-US" dirty="0">
                <a:latin typeface="+mn-lt"/>
              </a:rPr>
              <a:t> are from the second interim analysis; median follow-up 20.9 mo. </a:t>
            </a:r>
            <a:r>
              <a:rPr lang="en-US" baseline="30000" dirty="0" err="1">
                <a:latin typeface="+mn-lt"/>
                <a:cs typeface="Quire Sans" panose="020B0502040400020003" pitchFamily="34" charset="0"/>
              </a:rPr>
              <a:t>b</a:t>
            </a:r>
            <a:r>
              <a:rPr lang="en-US" dirty="0" err="1">
                <a:latin typeface="+mn-lt"/>
                <a:cs typeface="Quire Sans" panose="020B0502040400020003" pitchFamily="34" charset="0"/>
              </a:rPr>
              <a:t>Data</a:t>
            </a:r>
            <a:r>
              <a:rPr lang="en-US" dirty="0">
                <a:latin typeface="+mn-lt"/>
                <a:cs typeface="Quire Sans" panose="020B0502040400020003" pitchFamily="34" charset="0"/>
              </a:rPr>
              <a:t> are from the third interim analysis; median follow-up 27.4 mo.</a:t>
            </a:r>
          </a:p>
          <a:p>
            <a:r>
              <a:rPr lang="en-US" dirty="0">
                <a:latin typeface="+mn-lt"/>
                <a:cs typeface="Quire Sans" panose="020B0502040400020003" pitchFamily="34" charset="0"/>
              </a:rPr>
              <a:t>DMFS, distant metastasis-free survival.   </a:t>
            </a:r>
            <a:endParaRPr lang="en-US" dirty="0"/>
          </a:p>
          <a:p>
            <a:r>
              <a:rPr lang="en-US" dirty="0"/>
              <a:t>Luke JJ et al</a:t>
            </a:r>
            <a:r>
              <a:rPr lang="en-US" i="1" dirty="0"/>
              <a:t>. Lancet</a:t>
            </a:r>
            <a:r>
              <a:rPr lang="en-US" dirty="0"/>
              <a:t>. 2022;399:1718-1729; Long GV et al. </a:t>
            </a:r>
            <a:r>
              <a:rPr lang="en-US" i="1" dirty="0"/>
              <a:t>Lancet Oncol. </a:t>
            </a:r>
            <a:r>
              <a:rPr lang="en-US" dirty="0"/>
              <a:t>2022;23:1378-1388.</a:t>
            </a:r>
          </a:p>
        </p:txBody>
      </p:sp>
    </p:spTree>
    <p:extLst>
      <p:ext uri="{BB962C8B-B14F-4D97-AF65-F5344CB8AC3E}">
        <p14:creationId xmlns:p14="http://schemas.microsoft.com/office/powerpoint/2010/main" val="1592054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BF2E0B-0B7C-DA7A-11DF-BAFFA36EAB17}"/>
              </a:ext>
            </a:extLst>
          </p:cNvPr>
          <p:cNvSpPr>
            <a:spLocks noGrp="1"/>
          </p:cNvSpPr>
          <p:nvPr>
            <p:ph type="title"/>
          </p:nvPr>
        </p:nvSpPr>
        <p:spPr>
          <a:xfrm>
            <a:off x="609600" y="199505"/>
            <a:ext cx="10744200" cy="1185577"/>
          </a:xfrm>
        </p:spPr>
        <p:txBody>
          <a:bodyPr>
            <a:normAutofit/>
          </a:bodyPr>
          <a:lstStyle/>
          <a:p>
            <a:r>
              <a:rPr lang="en-US" dirty="0"/>
              <a:t>CheckMate 76K: Adjuvant Nivolumab Versus </a:t>
            </a:r>
            <a:br>
              <a:rPr lang="en-US" dirty="0"/>
            </a:br>
            <a:r>
              <a:rPr lang="en-US" dirty="0"/>
              <a:t>Placebo in Resected Stage IIB/IIC Melanoma</a:t>
            </a:r>
          </a:p>
        </p:txBody>
      </p:sp>
      <p:sp>
        <p:nvSpPr>
          <p:cNvPr id="14" name="Content Placeholder 1">
            <a:extLst>
              <a:ext uri="{FF2B5EF4-FFF2-40B4-BE49-F238E27FC236}">
                <a16:creationId xmlns:a16="http://schemas.microsoft.com/office/drawing/2014/main" id="{99BB1DBE-2D5B-18A3-CDBD-1EF402EEFBE3}"/>
              </a:ext>
            </a:extLst>
          </p:cNvPr>
          <p:cNvSpPr>
            <a:spLocks noGrp="1"/>
          </p:cNvSpPr>
          <p:nvPr>
            <p:ph idx="1"/>
          </p:nvPr>
        </p:nvSpPr>
        <p:spPr>
          <a:xfrm>
            <a:off x="609600" y="1477906"/>
            <a:ext cx="10744200" cy="4722477"/>
          </a:xfrm>
        </p:spPr>
        <p:txBody>
          <a:bodyPr/>
          <a:lstStyle/>
          <a:p>
            <a:r>
              <a:rPr lang="en-US" dirty="0"/>
              <a:t>Double-blind, randomized, placebo-controlled phase 3 study</a:t>
            </a:r>
            <a:br>
              <a:rPr lang="en-US" dirty="0"/>
            </a:br>
            <a:r>
              <a:rPr lang="en-US" dirty="0"/>
              <a:t>Resected stage II B/C melanoma (N = 790)</a:t>
            </a:r>
          </a:p>
          <a:p>
            <a:r>
              <a:rPr lang="en-US" dirty="0"/>
              <a:t>Primary endpoint: </a:t>
            </a:r>
            <a:r>
              <a:rPr lang="en-US" b="1" dirty="0"/>
              <a:t>recurrence-free survival</a:t>
            </a:r>
          </a:p>
          <a:p>
            <a:endParaRPr lang="en-US" dirty="0"/>
          </a:p>
        </p:txBody>
      </p:sp>
      <p:pic>
        <p:nvPicPr>
          <p:cNvPr id="8" name="Picture 7" descr="A graph of a number of patients&#10;&#10;Description automatically generated">
            <a:extLst>
              <a:ext uri="{FF2B5EF4-FFF2-40B4-BE49-F238E27FC236}">
                <a16:creationId xmlns:a16="http://schemas.microsoft.com/office/drawing/2014/main" id="{BE0F0833-7713-8E69-AA7C-0F1B14720F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 y="3160768"/>
            <a:ext cx="5919154" cy="3133670"/>
          </a:xfrm>
          <a:prstGeom prst="rect">
            <a:avLst/>
          </a:prstGeom>
        </p:spPr>
      </p:pic>
      <p:sp>
        <p:nvSpPr>
          <p:cNvPr id="9" name="TextBox 8">
            <a:extLst>
              <a:ext uri="{FF2B5EF4-FFF2-40B4-BE49-F238E27FC236}">
                <a16:creationId xmlns:a16="http://schemas.microsoft.com/office/drawing/2014/main" id="{0CD55FB1-913E-6CB5-CD86-75029B3BB79A}"/>
              </a:ext>
            </a:extLst>
          </p:cNvPr>
          <p:cNvSpPr txBox="1"/>
          <p:nvPr/>
        </p:nvSpPr>
        <p:spPr>
          <a:xfrm>
            <a:off x="861609" y="2785646"/>
            <a:ext cx="1414170" cy="307777"/>
          </a:xfrm>
          <a:prstGeom prst="rect">
            <a:avLst/>
          </a:prstGeom>
          <a:solidFill>
            <a:schemeClr val="bg1"/>
          </a:solidFill>
        </p:spPr>
        <p:txBody>
          <a:bodyPr wrap="none" rtlCol="0">
            <a:spAutoFit/>
          </a:bodyPr>
          <a:lstStyle/>
          <a:p>
            <a:r>
              <a:rPr lang="en-US" sz="1400" b="1" dirty="0"/>
              <a:t>ITT population</a:t>
            </a:r>
          </a:p>
        </p:txBody>
      </p:sp>
      <p:sp>
        <p:nvSpPr>
          <p:cNvPr id="7" name="TextBox 6">
            <a:extLst>
              <a:ext uri="{FF2B5EF4-FFF2-40B4-BE49-F238E27FC236}">
                <a16:creationId xmlns:a16="http://schemas.microsoft.com/office/drawing/2014/main" id="{C5B68750-33FD-ED35-9243-89F429E2B435}"/>
              </a:ext>
            </a:extLst>
          </p:cNvPr>
          <p:cNvSpPr txBox="1"/>
          <p:nvPr/>
        </p:nvSpPr>
        <p:spPr>
          <a:xfrm>
            <a:off x="7001305" y="3116094"/>
            <a:ext cx="3879944" cy="1446550"/>
          </a:xfrm>
          <a:prstGeom prst="rect">
            <a:avLst/>
          </a:prstGeom>
          <a:noFill/>
          <a:ln w="12700">
            <a:solidFill>
              <a:schemeClr val="accent5"/>
            </a:solidFill>
          </a:ln>
        </p:spPr>
        <p:txBody>
          <a:bodyPr wrap="square" rtlCol="0">
            <a:spAutoFit/>
          </a:bodyPr>
          <a:lstStyle/>
          <a:p>
            <a:pPr algn="ctr"/>
            <a:r>
              <a:rPr lang="en-US" sz="2200" b="1" dirty="0"/>
              <a:t>Adjuvant nivolumab significantly reduced the risk of recurrence or death compared with placebo</a:t>
            </a:r>
          </a:p>
        </p:txBody>
      </p:sp>
      <p:sp>
        <p:nvSpPr>
          <p:cNvPr id="4" name="Footer Placeholder 3">
            <a:extLst>
              <a:ext uri="{FF2B5EF4-FFF2-40B4-BE49-F238E27FC236}">
                <a16:creationId xmlns:a16="http://schemas.microsoft.com/office/drawing/2014/main" id="{C85DB17C-F172-4CCA-54BC-9665686548F7}"/>
              </a:ext>
            </a:extLst>
          </p:cNvPr>
          <p:cNvSpPr>
            <a:spLocks noGrp="1"/>
          </p:cNvSpPr>
          <p:nvPr>
            <p:ph type="ftr" sz="quarter" idx="3"/>
          </p:nvPr>
        </p:nvSpPr>
        <p:spPr/>
        <p:txBody>
          <a:bodyPr/>
          <a:lstStyle/>
          <a:p>
            <a:r>
              <a:rPr lang="en-US" dirty="0"/>
              <a:t>Kirkwood JM, et al. </a:t>
            </a:r>
            <a:r>
              <a:rPr lang="en-US" i="1" dirty="0"/>
              <a:t>Nat Med</a:t>
            </a:r>
            <a:r>
              <a:rPr lang="en-US" dirty="0"/>
              <a:t>. 2023;29(11):2835-2843.</a:t>
            </a:r>
          </a:p>
        </p:txBody>
      </p:sp>
    </p:spTree>
    <p:extLst>
      <p:ext uri="{BB962C8B-B14F-4D97-AF65-F5344CB8AC3E}">
        <p14:creationId xmlns:p14="http://schemas.microsoft.com/office/powerpoint/2010/main" val="1725771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576BE0-226A-11A6-2142-A4C22EA8E60E}"/>
              </a:ext>
            </a:extLst>
          </p:cNvPr>
          <p:cNvSpPr>
            <a:spLocks noGrp="1"/>
          </p:cNvSpPr>
          <p:nvPr>
            <p:ph type="title"/>
          </p:nvPr>
        </p:nvSpPr>
        <p:spPr>
          <a:xfrm>
            <a:off x="609600" y="199505"/>
            <a:ext cx="10744200" cy="1185577"/>
          </a:xfrm>
        </p:spPr>
        <p:txBody>
          <a:bodyPr>
            <a:normAutofit/>
          </a:bodyPr>
          <a:lstStyle/>
          <a:p>
            <a:r>
              <a:rPr lang="en-US" dirty="0" err="1"/>
              <a:t>CheckMate</a:t>
            </a:r>
            <a:r>
              <a:rPr lang="en-US" dirty="0"/>
              <a:t> 76K: Adjuvant Nivolumab Versus Placebo in Resected Stage IIB/IIC Melanoma</a:t>
            </a:r>
          </a:p>
        </p:txBody>
      </p:sp>
      <p:pic>
        <p:nvPicPr>
          <p:cNvPr id="6" name="Content Placeholder 5">
            <a:extLst>
              <a:ext uri="{FF2B5EF4-FFF2-40B4-BE49-F238E27FC236}">
                <a16:creationId xmlns:a16="http://schemas.microsoft.com/office/drawing/2014/main" id="{CE34049E-96E0-EA22-35DB-E5B5E4245F85}"/>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609600" y="1557497"/>
            <a:ext cx="7964787" cy="4241137"/>
          </a:xfrm>
        </p:spPr>
      </p:pic>
      <p:sp>
        <p:nvSpPr>
          <p:cNvPr id="7" name="TextBox 6">
            <a:extLst>
              <a:ext uri="{FF2B5EF4-FFF2-40B4-BE49-F238E27FC236}">
                <a16:creationId xmlns:a16="http://schemas.microsoft.com/office/drawing/2014/main" id="{3858D504-E2C9-15E5-6E22-04769BB85DE5}"/>
              </a:ext>
            </a:extLst>
          </p:cNvPr>
          <p:cNvSpPr txBox="1"/>
          <p:nvPr/>
        </p:nvSpPr>
        <p:spPr>
          <a:xfrm>
            <a:off x="8764859" y="2045011"/>
            <a:ext cx="3155114" cy="2462213"/>
          </a:xfrm>
          <a:prstGeom prst="rect">
            <a:avLst/>
          </a:prstGeom>
          <a:noFill/>
          <a:ln w="12700">
            <a:solidFill>
              <a:schemeClr val="accent5"/>
            </a:solidFill>
          </a:ln>
        </p:spPr>
        <p:txBody>
          <a:bodyPr wrap="square" rtlCol="0">
            <a:spAutoFit/>
          </a:bodyPr>
          <a:lstStyle/>
          <a:p>
            <a:pPr algn="ctr"/>
            <a:r>
              <a:rPr lang="en-US" sz="2200" b="1" dirty="0"/>
              <a:t>Adjuvant nivolumab significantly reduced the risk of distant metastasis-free recurrence or death compared with placebo</a:t>
            </a:r>
          </a:p>
        </p:txBody>
      </p:sp>
      <p:sp>
        <p:nvSpPr>
          <p:cNvPr id="5" name="Footer Placeholder 4">
            <a:extLst>
              <a:ext uri="{FF2B5EF4-FFF2-40B4-BE49-F238E27FC236}">
                <a16:creationId xmlns:a16="http://schemas.microsoft.com/office/drawing/2014/main" id="{3B208281-542F-252B-A52B-8FDC2279CBE9}"/>
              </a:ext>
            </a:extLst>
          </p:cNvPr>
          <p:cNvSpPr>
            <a:spLocks noGrp="1"/>
          </p:cNvSpPr>
          <p:nvPr>
            <p:ph type="ftr" sz="quarter" idx="3"/>
          </p:nvPr>
        </p:nvSpPr>
        <p:spPr/>
        <p:txBody>
          <a:bodyPr/>
          <a:lstStyle/>
          <a:p>
            <a:r>
              <a:rPr lang="en-US" dirty="0"/>
              <a:t>Kirkwood JM, et al. </a:t>
            </a:r>
            <a:r>
              <a:rPr lang="en-US" i="1" dirty="0"/>
              <a:t>Nat Med</a:t>
            </a:r>
            <a:r>
              <a:rPr lang="en-US" dirty="0"/>
              <a:t>. 2023;29(11):2835-2843.</a:t>
            </a:r>
          </a:p>
        </p:txBody>
      </p:sp>
    </p:spTree>
    <p:extLst>
      <p:ext uri="{BB962C8B-B14F-4D97-AF65-F5344CB8AC3E}">
        <p14:creationId xmlns:p14="http://schemas.microsoft.com/office/powerpoint/2010/main" val="1602165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E693D-B81E-C664-90E6-08E54BBA74D6}"/>
              </a:ext>
            </a:extLst>
          </p:cNvPr>
          <p:cNvSpPr>
            <a:spLocks noGrp="1"/>
          </p:cNvSpPr>
          <p:nvPr>
            <p:ph type="title"/>
          </p:nvPr>
        </p:nvSpPr>
        <p:spPr>
          <a:xfrm>
            <a:off x="609600" y="199505"/>
            <a:ext cx="10744200" cy="1185577"/>
          </a:xfrm>
        </p:spPr>
        <p:txBody>
          <a:bodyPr/>
          <a:lstStyle/>
          <a:p>
            <a:r>
              <a:rPr lang="en-US" dirty="0"/>
              <a:t>Conclusions: Adjuvant Therapy for High-Risk Stages IIB/IIC Resected Melanoma</a:t>
            </a:r>
          </a:p>
        </p:txBody>
      </p:sp>
      <p:sp>
        <p:nvSpPr>
          <p:cNvPr id="7" name="Content Placeholder 6">
            <a:extLst>
              <a:ext uri="{FF2B5EF4-FFF2-40B4-BE49-F238E27FC236}">
                <a16:creationId xmlns:a16="http://schemas.microsoft.com/office/drawing/2014/main" id="{CF47628C-5F1F-4801-96FD-B95F0F9F3B17}"/>
              </a:ext>
            </a:extLst>
          </p:cNvPr>
          <p:cNvSpPr>
            <a:spLocks noGrp="1"/>
          </p:cNvSpPr>
          <p:nvPr>
            <p:ph idx="1"/>
          </p:nvPr>
        </p:nvSpPr>
        <p:spPr>
          <a:xfrm>
            <a:off x="609600" y="1477906"/>
            <a:ext cx="10744200" cy="4722477"/>
          </a:xfrm>
        </p:spPr>
        <p:txBody>
          <a:bodyPr/>
          <a:lstStyle/>
          <a:p>
            <a:r>
              <a:rPr lang="en-US" dirty="0"/>
              <a:t>Adjuvant single agent anti-PD-1 prolongs recurrence-free and distant metastasis-free survival in patients with stage IIB/C resected melanoma</a:t>
            </a:r>
          </a:p>
          <a:p>
            <a:r>
              <a:rPr lang="en-US" dirty="0"/>
              <a:t>Patients with resected stage IIB/IIC melanoma should be referred for consideration of adjuvant therapy</a:t>
            </a:r>
          </a:p>
          <a:p>
            <a:r>
              <a:rPr lang="en-US" dirty="0"/>
              <a:t>The greatest need in adjuvant therapy is biomarkers to select the highest-risk patients to avoid the toxicity of treatment in those who do not need treatment after surgery</a:t>
            </a:r>
          </a:p>
        </p:txBody>
      </p:sp>
    </p:spTree>
    <p:extLst>
      <p:ext uri="{BB962C8B-B14F-4D97-AF65-F5344CB8AC3E}">
        <p14:creationId xmlns:p14="http://schemas.microsoft.com/office/powerpoint/2010/main" val="28315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theme/theme1.xml><?xml version="1.0" encoding="utf-8"?>
<a:theme xmlns:a="http://schemas.openxmlformats.org/drawingml/2006/main" name="2022 Hem Onc">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55e9ad1-4522-4e5b-8d2e-6f450f6d945f" xsi:nil="true"/>
    <lcf76f155ced4ddcb4097134ff3c332f xmlns="a9d8bbac-cce3-475c-b9fe-65ecbcec7ed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C680350CE9C149837DD9E5879C280B" ma:contentTypeVersion="15" ma:contentTypeDescription="Create a new document." ma:contentTypeScope="" ma:versionID="253f81baf9dbeeb19c3962fd02be5c00">
  <xsd:schema xmlns:xsd="http://www.w3.org/2001/XMLSchema" xmlns:xs="http://www.w3.org/2001/XMLSchema" xmlns:p="http://schemas.microsoft.com/office/2006/metadata/properties" xmlns:ns2="a9d8bbac-cce3-475c-b9fe-65ecbcec7edd" xmlns:ns3="f55e9ad1-4522-4e5b-8d2e-6f450f6d945f" targetNamespace="http://schemas.microsoft.com/office/2006/metadata/properties" ma:root="true" ma:fieldsID="6fed9c7c03c97ba4c9dbb438d9c3bb9b" ns2:_="" ns3:_="">
    <xsd:import namespace="a9d8bbac-cce3-475c-b9fe-65ecbcec7edd"/>
    <xsd:import namespace="f55e9ad1-4522-4e5b-8d2e-6f450f6d94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8bbac-cce3-475c-b9fe-65ecbcec7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c65fd77-5e27-4e0a-8152-efffb341791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5e9ad1-4522-4e5b-8d2e-6f450f6d945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8eb5337-1fcb-4779-9b12-3ebf5b838b56}" ma:internalName="TaxCatchAll" ma:showField="CatchAllData" ma:web="f55e9ad1-4522-4e5b-8d2e-6f450f6d945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B43B7F-4BC4-41F2-ADC1-FD2C0D143F4D}">
  <ds:schemaRefs>
    <ds:schemaRef ds:uri="http://www.w3.org/XML/1998/namespace"/>
    <ds:schemaRef ds:uri="http://purl.org/dc/terms/"/>
    <ds:schemaRef ds:uri="http://schemas.microsoft.com/office/infopath/2007/PartnerControls"/>
    <ds:schemaRef ds:uri="http://schemas.openxmlformats.org/package/2006/metadata/core-properties"/>
    <ds:schemaRef ds:uri="f55e9ad1-4522-4e5b-8d2e-6f450f6d945f"/>
    <ds:schemaRef ds:uri="http://purl.org/dc/elements/1.1/"/>
    <ds:schemaRef ds:uri="http://schemas.microsoft.com/office/2006/documentManagement/types"/>
    <ds:schemaRef ds:uri="a9d8bbac-cce3-475c-b9fe-65ecbcec7edd"/>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37BB00B8-ECBB-485F-8B20-174A37279CCA}">
  <ds:schemaRefs>
    <ds:schemaRef ds:uri="http://schemas.microsoft.com/sharepoint/v3/contenttype/forms"/>
  </ds:schemaRefs>
</ds:datastoreItem>
</file>

<file path=customXml/itemProps3.xml><?xml version="1.0" encoding="utf-8"?>
<ds:datastoreItem xmlns:ds="http://schemas.openxmlformats.org/officeDocument/2006/customXml" ds:itemID="{71B5FFF9-4C44-438C-BE22-F78394A17D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d8bbac-cce3-475c-b9fe-65ecbcec7edd"/>
    <ds:schemaRef ds:uri="f55e9ad1-4522-4e5b-8d2e-6f450f6d94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2022 Hem Onc</Template>
  <TotalTime>0</TotalTime>
  <Words>709</Words>
  <Application>Microsoft Macintosh PowerPoint</Application>
  <PresentationFormat>Widescreen</PresentationFormat>
  <Paragraphs>57</Paragraphs>
  <Slides>8</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Calibri</vt:lpstr>
      <vt:lpstr>Calibri Light</vt:lpstr>
      <vt:lpstr>Century Gothic</vt:lpstr>
      <vt:lpstr>Trebuchet MS</vt:lpstr>
      <vt:lpstr>2022 Hem Onc</vt:lpstr>
      <vt:lpstr>Office Theme</vt:lpstr>
      <vt:lpstr>What Dermatologists &amp; Surgeons Need To Know: Adjuvant Treatment for Resectable Stage II Melanoma</vt:lpstr>
      <vt:lpstr>PowerPoint Presentation</vt:lpstr>
      <vt:lpstr>Disclaimer</vt:lpstr>
      <vt:lpstr>KEYNOTE-716: Adjuvant Pembrolizumab Versus Placebo in Resected Stage IIB/IIC Melanoma</vt:lpstr>
      <vt:lpstr>CheckMate 76K: Adjuvant Nivolumab Versus  Placebo in Resected Stage IIB/IIC Melanoma</vt:lpstr>
      <vt:lpstr>CheckMate 76K: Adjuvant Nivolumab Versus Placebo in Resected Stage IIB/IIC Melanoma</vt:lpstr>
      <vt:lpstr>Conclusions: Adjuvant Therapy for High-Risk Stages IIB/IIC Resected Melanoma</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Dermatologists &amp; Surgeons Need To Know: Adjuvant Treatment for Resectable Stage II Melanoma</dc:title>
  <dc:subject/>
  <dc:creator>MedEd On The Go</dc:creator>
  <cp:keywords/>
  <dc:description/>
  <cp:lastModifiedBy/>
  <cp:revision>1</cp:revision>
  <dcterms:created xsi:type="dcterms:W3CDTF">2019-05-10T15:34:56Z</dcterms:created>
  <dcterms:modified xsi:type="dcterms:W3CDTF">2024-04-25T19:12:40Z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0x0101007CC680350CE9C149837DD9E5879C280B</vt:lpwstr>
  </property>
</Properties>
</file>