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4"/>
    <p:sldMasterId id="2147483725" r:id="rId5"/>
  </p:sldMasterIdLst>
  <p:notesMasterIdLst>
    <p:notesMasterId r:id="rId15"/>
  </p:notesMasterIdLst>
  <p:sldIdLst>
    <p:sldId id="257" r:id="rId6"/>
    <p:sldId id="265" r:id="rId7"/>
    <p:sldId id="256" r:id="rId8"/>
    <p:sldId id="259" r:id="rId9"/>
    <p:sldId id="280" r:id="rId10"/>
    <p:sldId id="282" r:id="rId11"/>
    <p:sldId id="258" r:id="rId12"/>
    <p:sldId id="279"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2B2079-965B-9040-AE13-21E2516264FE}" v="4" dt="2024-04-25T19:08:04.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4" autoAdjust="0"/>
    <p:restoredTop sz="94694"/>
  </p:normalViewPr>
  <p:slideViewPr>
    <p:cSldViewPr snapToGrid="0">
      <p:cViewPr varScale="1">
        <p:scale>
          <a:sx n="117" d="100"/>
          <a:sy n="117" d="100"/>
        </p:scale>
        <p:origin x="6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052B2079-965B-9040-AE13-21E2516264FE}"/>
    <pc:docChg chg="addSld delSld modSld sldOrd">
      <pc:chgData name="Harley Kidner" userId="5b13863f-857f-45ba-b29d-d3555fa5f842" providerId="ADAL" clId="{052B2079-965B-9040-AE13-21E2516264FE}" dt="2024-04-25T19:08:10.912" v="4" actId="20578"/>
      <pc:docMkLst>
        <pc:docMk/>
      </pc:docMkLst>
      <pc:sldChg chg="add del">
        <pc:chgData name="Harley Kidner" userId="5b13863f-857f-45ba-b29d-d3555fa5f842" providerId="ADAL" clId="{052B2079-965B-9040-AE13-21E2516264FE}" dt="2024-04-25T19:08:04.424" v="2"/>
        <pc:sldMkLst>
          <pc:docMk/>
          <pc:sldMk cId="3306514557" sldId="256"/>
        </pc:sldMkLst>
      </pc:sldChg>
      <pc:sldChg chg="add del ord">
        <pc:chgData name="Harley Kidner" userId="5b13863f-857f-45ba-b29d-d3555fa5f842" providerId="ADAL" clId="{052B2079-965B-9040-AE13-21E2516264FE}" dt="2024-04-25T19:08:10.912" v="4" actId="20578"/>
        <pc:sldMkLst>
          <pc:docMk/>
          <pc:sldMk cId="2405816164" sldId="264"/>
        </pc:sldMkLst>
      </pc:sldChg>
      <pc:sldChg chg="add del">
        <pc:chgData name="Harley Kidner" userId="5b13863f-857f-45ba-b29d-d3555fa5f842" providerId="ADAL" clId="{052B2079-965B-9040-AE13-21E2516264FE}" dt="2024-04-25T19:08:04.424" v="2"/>
        <pc:sldMkLst>
          <pc:docMk/>
          <pc:sldMk cId="2600770121"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4/25/24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05283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50330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13836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82940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50805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03949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0433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66306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882555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052659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3366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4/25/24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77225282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58"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9738D55-0B14-9DF0-D024-16B760F35D98}"/>
              </a:ext>
            </a:extLst>
          </p:cNvPr>
          <p:cNvSpPr>
            <a:spLocks noGrp="1"/>
          </p:cNvSpPr>
          <p:nvPr>
            <p:ph type="title"/>
          </p:nvPr>
        </p:nvSpPr>
        <p:spPr>
          <a:xfrm>
            <a:off x="609601" y="1709738"/>
            <a:ext cx="10515600" cy="2852737"/>
          </a:xfrm>
        </p:spPr>
        <p:txBody>
          <a:bodyPr>
            <a:normAutofit/>
          </a:bodyPr>
          <a:lstStyle/>
          <a:p>
            <a:r>
              <a:rPr lang="en-US" dirty="0"/>
              <a:t>Case Consult: Adjuvant Therapy Following Localized Treatment for Stage III Melanoma</a:t>
            </a:r>
          </a:p>
        </p:txBody>
      </p:sp>
      <p:sp>
        <p:nvSpPr>
          <p:cNvPr id="7" name="Text Placeholder 6">
            <a:extLst>
              <a:ext uri="{FF2B5EF4-FFF2-40B4-BE49-F238E27FC236}">
                <a16:creationId xmlns:a16="http://schemas.microsoft.com/office/drawing/2014/main" id="{D211CAB0-EBD2-579F-68B6-C96ACEF1798A}"/>
              </a:ext>
            </a:extLst>
          </p:cNvPr>
          <p:cNvSpPr>
            <a:spLocks noGrp="1"/>
          </p:cNvSpPr>
          <p:nvPr>
            <p:ph type="body" idx="1"/>
          </p:nvPr>
        </p:nvSpPr>
        <p:spPr>
          <a:xfrm>
            <a:off x="609600" y="4589463"/>
            <a:ext cx="10515600" cy="1953577"/>
          </a:xfrm>
        </p:spPr>
        <p:txBody>
          <a:bodyPr>
            <a:normAutofit/>
          </a:bodyPr>
          <a:lstStyle/>
          <a:p>
            <a:r>
              <a:rPr lang="en-US" sz="1100" dirty="0"/>
              <a:t>Sapna Patel, MD</a:t>
            </a:r>
          </a:p>
          <a:p>
            <a:r>
              <a:rPr lang="en-US" sz="1100" dirty="0"/>
              <a:t>Dr. William Robinson Endowed Chair in Cancer Research</a:t>
            </a:r>
          </a:p>
          <a:p>
            <a:r>
              <a:rPr lang="en-US" sz="1100" dirty="0"/>
              <a:t>The University of Colorado Cancer Center</a:t>
            </a:r>
          </a:p>
          <a:p>
            <a:r>
              <a:rPr lang="en-US" sz="1100" dirty="0"/>
              <a:t>Anschutz Medical Campus</a:t>
            </a:r>
          </a:p>
          <a:p>
            <a:r>
              <a:rPr lang="en-US" sz="1100" dirty="0"/>
              <a:t>Aurora, CO</a:t>
            </a:r>
          </a:p>
        </p:txBody>
      </p:sp>
    </p:spTree>
    <p:extLst>
      <p:ext uri="{BB962C8B-B14F-4D97-AF65-F5344CB8AC3E}">
        <p14:creationId xmlns:p14="http://schemas.microsoft.com/office/powerpoint/2010/main" val="61652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Expanded Options in Adjuvant Immunotherapy for Resectable Melanoma: A Multidisciplinary Conversation</a:t>
            </a: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Summarize the efficacy and safety data of clinical trials related to adjuvant treatment for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Select individualized adjuvant immunotherapy regimens for patients with resectable melanoma, including risk/benefit analysis based on patient and disease characteristics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and manage irAEs in the setting of adjuvant ICI therapy for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role of multidisciplinary, team-based care in clinical decision-making and implementation of multimodal treatment approaches for patients with resectable melanoma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CA07-0DF9-5099-6653-5A8415E9995F}"/>
              </a:ext>
            </a:extLst>
          </p:cNvPr>
          <p:cNvSpPr>
            <a:spLocks noGrp="1"/>
          </p:cNvSpPr>
          <p:nvPr>
            <p:ph type="title"/>
          </p:nvPr>
        </p:nvSpPr>
        <p:spPr>
          <a:xfrm>
            <a:off x="609600" y="199505"/>
            <a:ext cx="10744200" cy="1185577"/>
          </a:xfrm>
        </p:spPr>
        <p:txBody>
          <a:bodyPr>
            <a:normAutofit/>
          </a:bodyPr>
          <a:lstStyle/>
          <a:p>
            <a:r>
              <a:rPr lang="en-US" dirty="0"/>
              <a:t>Patient Case: Adjuvant Therapy Following Localized Treatment for Stage III Melanoma</a:t>
            </a:r>
          </a:p>
        </p:txBody>
      </p:sp>
      <p:sp>
        <p:nvSpPr>
          <p:cNvPr id="7" name="Content Placeholder 6">
            <a:extLst>
              <a:ext uri="{FF2B5EF4-FFF2-40B4-BE49-F238E27FC236}">
                <a16:creationId xmlns:a16="http://schemas.microsoft.com/office/drawing/2014/main" id="{9682FC92-463E-07EC-B11F-6A508382EDA1}"/>
              </a:ext>
            </a:extLst>
          </p:cNvPr>
          <p:cNvSpPr>
            <a:spLocks noGrp="1"/>
          </p:cNvSpPr>
          <p:nvPr>
            <p:ph idx="1"/>
          </p:nvPr>
        </p:nvSpPr>
        <p:spPr>
          <a:xfrm>
            <a:off x="609600" y="1477906"/>
            <a:ext cx="10744200" cy="4722477"/>
          </a:xfrm>
        </p:spPr>
        <p:txBody>
          <a:bodyPr/>
          <a:lstStyle/>
          <a:p>
            <a:r>
              <a:rPr lang="en-US" dirty="0"/>
              <a:t>A 68-year-old woman with a history of hypertension is diagnosed with a primary radial melanoma of the left leg measuring 2.0 mm without ulceration. WLE and SLN biopsy revealed 1 out of 2 positive lymph nodes in the ipsilateral groin (1/2). BRAF testing was negative for mutations and body and brain imaging revealed no evidence of distant disease.</a:t>
            </a:r>
          </a:p>
          <a:p>
            <a:endParaRPr lang="en-US" dirty="0"/>
          </a:p>
          <a:p>
            <a:r>
              <a:rPr lang="en-US" dirty="0"/>
              <a:t>She presents to the medical oncology office with her sister for a discussion of treatment options. </a:t>
            </a:r>
          </a:p>
          <a:p>
            <a:endParaRPr lang="en-US" dirty="0"/>
          </a:p>
        </p:txBody>
      </p:sp>
      <p:sp>
        <p:nvSpPr>
          <p:cNvPr id="6" name="Footer Placeholder 5">
            <a:extLst>
              <a:ext uri="{FF2B5EF4-FFF2-40B4-BE49-F238E27FC236}">
                <a16:creationId xmlns:a16="http://schemas.microsoft.com/office/drawing/2014/main" id="{32BEFCC2-4BC3-5467-FF4D-93E0D9B27597}"/>
              </a:ext>
            </a:extLst>
          </p:cNvPr>
          <p:cNvSpPr>
            <a:spLocks noGrp="1"/>
          </p:cNvSpPr>
          <p:nvPr>
            <p:ph type="ftr" sz="quarter" idx="3"/>
          </p:nvPr>
        </p:nvSpPr>
        <p:spPr/>
        <p:txBody>
          <a:bodyPr/>
          <a:lstStyle/>
          <a:p>
            <a:r>
              <a:rPr lang="en-US"/>
              <a:t>SLN, sentinel lymph node; WLE, wide local excision.</a:t>
            </a:r>
          </a:p>
        </p:txBody>
      </p:sp>
    </p:spTree>
    <p:extLst>
      <p:ext uri="{BB962C8B-B14F-4D97-AF65-F5344CB8AC3E}">
        <p14:creationId xmlns:p14="http://schemas.microsoft.com/office/powerpoint/2010/main" val="2520660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32FE95-A60B-CAC8-D8CE-E286027DA041}"/>
              </a:ext>
            </a:extLst>
          </p:cNvPr>
          <p:cNvSpPr>
            <a:spLocks noGrp="1"/>
          </p:cNvSpPr>
          <p:nvPr>
            <p:ph type="title"/>
          </p:nvPr>
        </p:nvSpPr>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4BE20A46-C2B3-22BD-BF2D-1376186864B9}"/>
              </a:ext>
            </a:extLst>
          </p:cNvPr>
          <p:cNvSpPr>
            <a:spLocks noGrp="1"/>
          </p:cNvSpPr>
          <p:nvPr>
            <p:ph idx="1"/>
          </p:nvPr>
        </p:nvSpPr>
        <p:spPr>
          <a:xfrm>
            <a:off x="609600" y="1477907"/>
            <a:ext cx="2600960" cy="676014"/>
          </a:xfrm>
        </p:spPr>
        <p:txBody>
          <a:bodyPr>
            <a:normAutofit/>
          </a:bodyPr>
          <a:lstStyle/>
          <a:p>
            <a:pPr marL="0" indent="0">
              <a:buNone/>
            </a:pPr>
            <a:r>
              <a:rPr lang="en-US" b="1" dirty="0"/>
              <a:t>AJCC staging:</a:t>
            </a:r>
            <a:endParaRPr lang="en-US" dirty="0"/>
          </a:p>
          <a:p>
            <a:endParaRPr lang="en-US" dirty="0"/>
          </a:p>
        </p:txBody>
      </p:sp>
      <p:sp>
        <p:nvSpPr>
          <p:cNvPr id="11" name="Footer Placeholder 10">
            <a:extLst>
              <a:ext uri="{FF2B5EF4-FFF2-40B4-BE49-F238E27FC236}">
                <a16:creationId xmlns:a16="http://schemas.microsoft.com/office/drawing/2014/main" id="{2E62A7D0-49E4-6BAB-53B8-EEC9240DA541}"/>
              </a:ext>
            </a:extLst>
          </p:cNvPr>
          <p:cNvSpPr>
            <a:spLocks noGrp="1"/>
          </p:cNvSpPr>
          <p:nvPr>
            <p:ph type="ftr" sz="quarter" idx="3"/>
          </p:nvPr>
        </p:nvSpPr>
        <p:spPr/>
        <p:txBody>
          <a:bodyPr/>
          <a:lstStyle/>
          <a:p>
            <a:r>
              <a:rPr lang="en-US" dirty="0"/>
              <a:t>AJCC, American Joint Committee on Cancer.</a:t>
            </a:r>
          </a:p>
          <a:p>
            <a:r>
              <a:rPr lang="en-US" dirty="0"/>
              <a:t>
</a:t>
            </a:r>
            <a:r>
              <a:rPr lang="en-US" dirty="0" err="1"/>
              <a:t>Gershenwald</a:t>
            </a:r>
            <a:r>
              <a:rPr lang="en-US" dirty="0"/>
              <a:t> JE, et al. </a:t>
            </a:r>
            <a:r>
              <a:rPr lang="en-US" i="1" dirty="0"/>
              <a:t>CA Cancer J Clin</a:t>
            </a:r>
            <a:r>
              <a:rPr lang="en-US" dirty="0"/>
              <a:t>. 2017;67(6):472-492.</a:t>
            </a:r>
          </a:p>
        </p:txBody>
      </p:sp>
      <p:pic>
        <p:nvPicPr>
          <p:cNvPr id="3" name="Picture 2">
            <a:extLst>
              <a:ext uri="{FF2B5EF4-FFF2-40B4-BE49-F238E27FC236}">
                <a16:creationId xmlns:a16="http://schemas.microsoft.com/office/drawing/2014/main" id="{5CDAC56C-074A-ABA3-22E7-5CF2B3E85D09}"/>
              </a:ext>
            </a:extLst>
          </p:cNvPr>
          <p:cNvPicPr>
            <a:picLocks noChangeAspect="1"/>
          </p:cNvPicPr>
          <p:nvPr/>
        </p:nvPicPr>
        <p:blipFill>
          <a:blip r:embed="rId2"/>
          <a:stretch>
            <a:fillRect/>
          </a:stretch>
        </p:blipFill>
        <p:spPr>
          <a:xfrm>
            <a:off x="281211" y="1989910"/>
            <a:ext cx="5624047" cy="3109229"/>
          </a:xfrm>
          <a:prstGeom prst="rect">
            <a:avLst/>
          </a:prstGeom>
        </p:spPr>
      </p:pic>
      <p:pic>
        <p:nvPicPr>
          <p:cNvPr id="7" name="Picture 6">
            <a:extLst>
              <a:ext uri="{FF2B5EF4-FFF2-40B4-BE49-F238E27FC236}">
                <a16:creationId xmlns:a16="http://schemas.microsoft.com/office/drawing/2014/main" id="{F5F64409-6F5F-9B3D-58E9-908431B4E467}"/>
              </a:ext>
            </a:extLst>
          </p:cNvPr>
          <p:cNvPicPr>
            <a:picLocks noChangeAspect="1"/>
          </p:cNvPicPr>
          <p:nvPr/>
        </p:nvPicPr>
        <p:blipFill>
          <a:blip r:embed="rId3"/>
          <a:stretch>
            <a:fillRect/>
          </a:stretch>
        </p:blipFill>
        <p:spPr>
          <a:xfrm>
            <a:off x="6233647" y="1989910"/>
            <a:ext cx="5730737" cy="4138019"/>
          </a:xfrm>
          <a:prstGeom prst="rect">
            <a:avLst/>
          </a:prstGeom>
        </p:spPr>
      </p:pic>
      <p:sp>
        <p:nvSpPr>
          <p:cNvPr id="2" name="Rectangle 1">
            <a:extLst>
              <a:ext uri="{FF2B5EF4-FFF2-40B4-BE49-F238E27FC236}">
                <a16:creationId xmlns:a16="http://schemas.microsoft.com/office/drawing/2014/main" id="{462DED36-9557-EC13-DF74-2045ED32CFA8}"/>
              </a:ext>
            </a:extLst>
          </p:cNvPr>
          <p:cNvSpPr/>
          <p:nvPr/>
        </p:nvSpPr>
        <p:spPr>
          <a:xfrm>
            <a:off x="404699" y="3661912"/>
            <a:ext cx="5377070" cy="16401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F83831D-1D3E-3039-11C3-051A5F0155F5}"/>
              </a:ext>
            </a:extLst>
          </p:cNvPr>
          <p:cNvSpPr/>
          <p:nvPr/>
        </p:nvSpPr>
        <p:spPr>
          <a:xfrm>
            <a:off x="6306622" y="3624698"/>
            <a:ext cx="5377070" cy="16401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6516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FE91A8-1A16-2521-DB28-23BFF7AE95D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A0ACE87E-101F-DFE4-7947-E9C5856313ED}"/>
              </a:ext>
            </a:extLst>
          </p:cNvPr>
          <p:cNvSpPr>
            <a:spLocks noGrp="1"/>
          </p:cNvSpPr>
          <p:nvPr>
            <p:ph type="title"/>
          </p:nvPr>
        </p:nvSpPr>
        <p:spPr/>
        <p:txBody>
          <a:bodyPr>
            <a:normAutofit/>
          </a:bodyPr>
          <a:lstStyle/>
          <a:p>
            <a:r>
              <a:rPr lang="en-US" dirty="0"/>
              <a:t>Patient Case: Adjuvant ICI Treatment for Stage II Melanoma</a:t>
            </a:r>
          </a:p>
        </p:txBody>
      </p:sp>
      <p:sp>
        <p:nvSpPr>
          <p:cNvPr id="5" name="Content Placeholder 4">
            <a:extLst>
              <a:ext uri="{FF2B5EF4-FFF2-40B4-BE49-F238E27FC236}">
                <a16:creationId xmlns:a16="http://schemas.microsoft.com/office/drawing/2014/main" id="{1CC79A6F-E7AD-28C4-6B2A-970A8B9A066D}"/>
              </a:ext>
            </a:extLst>
          </p:cNvPr>
          <p:cNvSpPr>
            <a:spLocks noGrp="1"/>
          </p:cNvSpPr>
          <p:nvPr>
            <p:ph idx="1"/>
          </p:nvPr>
        </p:nvSpPr>
        <p:spPr>
          <a:xfrm>
            <a:off x="609600" y="1815914"/>
            <a:ext cx="2803451" cy="2052102"/>
          </a:xfrm>
        </p:spPr>
        <p:txBody>
          <a:bodyPr>
            <a:normAutofit/>
          </a:bodyPr>
          <a:lstStyle/>
          <a:p>
            <a:pPr marL="0" indent="0">
              <a:buNone/>
            </a:pPr>
            <a:r>
              <a:rPr lang="en-US" b="1" dirty="0"/>
              <a:t>Pathological staging according to AJCC 8</a:t>
            </a:r>
            <a:r>
              <a:rPr lang="en-US" b="1" baseline="30000" dirty="0"/>
              <a:t>th</a:t>
            </a:r>
            <a:r>
              <a:rPr lang="en-US" b="1" dirty="0"/>
              <a:t> edition:</a:t>
            </a:r>
            <a:endParaRPr lang="en-US" dirty="0"/>
          </a:p>
          <a:p>
            <a:endParaRPr lang="en-US" dirty="0"/>
          </a:p>
        </p:txBody>
      </p:sp>
      <p:sp>
        <p:nvSpPr>
          <p:cNvPr id="11" name="Footer Placeholder 10">
            <a:extLst>
              <a:ext uri="{FF2B5EF4-FFF2-40B4-BE49-F238E27FC236}">
                <a16:creationId xmlns:a16="http://schemas.microsoft.com/office/drawing/2014/main" id="{F6DC8468-DC34-DAF7-9D37-FD2763D87FAA}"/>
              </a:ext>
            </a:extLst>
          </p:cNvPr>
          <p:cNvSpPr>
            <a:spLocks noGrp="1"/>
          </p:cNvSpPr>
          <p:nvPr>
            <p:ph type="ftr" sz="quarter" idx="3"/>
          </p:nvPr>
        </p:nvSpPr>
        <p:spPr/>
        <p:txBody>
          <a:bodyPr/>
          <a:lstStyle/>
          <a:p>
            <a:r>
              <a:rPr lang="en-US" dirty="0"/>
              <a:t>AJCC, American Joint Committee on Cancer.</a:t>
            </a:r>
          </a:p>
          <a:p>
            <a:r>
              <a:rPr lang="en-US" dirty="0"/>
              <a:t>
</a:t>
            </a:r>
            <a:r>
              <a:rPr lang="en-US" dirty="0" err="1"/>
              <a:t>Papageorgiou</a:t>
            </a:r>
            <a:r>
              <a:rPr lang="en-US" dirty="0"/>
              <a:t> C, et al. </a:t>
            </a:r>
            <a:r>
              <a:rPr lang="en-US" i="1" dirty="0"/>
              <a:t>Dermatol </a:t>
            </a:r>
            <a:r>
              <a:rPr lang="en-US" i="1" dirty="0" err="1"/>
              <a:t>Pract</a:t>
            </a:r>
            <a:r>
              <a:rPr lang="en-US" i="1" dirty="0"/>
              <a:t> Concept</a:t>
            </a:r>
            <a:r>
              <a:rPr lang="en-US" dirty="0"/>
              <a:t>. 2021;11(Suppl 1):e2021162S. </a:t>
            </a:r>
          </a:p>
        </p:txBody>
      </p:sp>
      <p:pic>
        <p:nvPicPr>
          <p:cNvPr id="7" name="Picture 6">
            <a:extLst>
              <a:ext uri="{FF2B5EF4-FFF2-40B4-BE49-F238E27FC236}">
                <a16:creationId xmlns:a16="http://schemas.microsoft.com/office/drawing/2014/main" id="{8829A20A-62BA-ED93-0521-C375114F73D2}"/>
              </a:ext>
            </a:extLst>
          </p:cNvPr>
          <p:cNvPicPr>
            <a:picLocks noChangeAspect="1"/>
          </p:cNvPicPr>
          <p:nvPr/>
        </p:nvPicPr>
        <p:blipFill>
          <a:blip r:embed="rId2"/>
          <a:stretch>
            <a:fillRect/>
          </a:stretch>
        </p:blipFill>
        <p:spPr>
          <a:xfrm>
            <a:off x="4964085" y="1815914"/>
            <a:ext cx="3581025" cy="4572000"/>
          </a:xfrm>
          <a:prstGeom prst="rect">
            <a:avLst/>
          </a:prstGeom>
        </p:spPr>
      </p:pic>
      <p:sp>
        <p:nvSpPr>
          <p:cNvPr id="2" name="Rectangle 1">
            <a:extLst>
              <a:ext uri="{FF2B5EF4-FFF2-40B4-BE49-F238E27FC236}">
                <a16:creationId xmlns:a16="http://schemas.microsoft.com/office/drawing/2014/main" id="{901E8AC8-E708-CE76-57A5-6A8DB125A00F}"/>
              </a:ext>
            </a:extLst>
          </p:cNvPr>
          <p:cNvSpPr/>
          <p:nvPr/>
        </p:nvSpPr>
        <p:spPr>
          <a:xfrm>
            <a:off x="5035949" y="4101914"/>
            <a:ext cx="3481865" cy="24399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343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32FE95-A60B-CAC8-D8CE-E286027DA041}"/>
              </a:ext>
            </a:extLst>
          </p:cNvPr>
          <p:cNvSpPr>
            <a:spLocks noGrp="1"/>
          </p:cNvSpPr>
          <p:nvPr>
            <p:ph type="title"/>
          </p:nvPr>
        </p:nvSpPr>
        <p:spPr/>
        <p:txBody>
          <a:bodyPr>
            <a:normAutofit/>
          </a:bodyPr>
          <a:lstStyle/>
          <a:p>
            <a:r>
              <a:rPr lang="en-US" dirty="0"/>
              <a:t>Patient Case: Adjuvant Therapy Following Localized Treatment for Stage III Melanoma</a:t>
            </a:r>
          </a:p>
        </p:txBody>
      </p:sp>
      <p:sp>
        <p:nvSpPr>
          <p:cNvPr id="5" name="Content Placeholder 4">
            <a:extLst>
              <a:ext uri="{FF2B5EF4-FFF2-40B4-BE49-F238E27FC236}">
                <a16:creationId xmlns:a16="http://schemas.microsoft.com/office/drawing/2014/main" id="{4BE20A46-C2B3-22BD-BF2D-1376186864B9}"/>
              </a:ext>
            </a:extLst>
          </p:cNvPr>
          <p:cNvSpPr>
            <a:spLocks noGrp="1"/>
          </p:cNvSpPr>
          <p:nvPr>
            <p:ph idx="1"/>
          </p:nvPr>
        </p:nvSpPr>
        <p:spPr/>
        <p:txBody>
          <a:bodyPr>
            <a:normAutofit/>
          </a:bodyPr>
          <a:lstStyle/>
          <a:p>
            <a:pPr marL="0" indent="0">
              <a:buNone/>
            </a:pPr>
            <a:r>
              <a:rPr lang="en-US" b="1" dirty="0"/>
              <a:t>Discussion points:</a:t>
            </a:r>
          </a:p>
          <a:p>
            <a:r>
              <a:rPr lang="en-US" dirty="0"/>
              <a:t>BRAF testing</a:t>
            </a:r>
          </a:p>
          <a:p>
            <a:r>
              <a:rPr lang="en-US" dirty="0"/>
              <a:t>Adjuvant treatment options:</a:t>
            </a:r>
          </a:p>
          <a:p>
            <a:pPr lvl="1"/>
            <a:r>
              <a:rPr lang="en-US" dirty="0"/>
              <a:t>Pivotal trials: CheckMate-238, KEYNOTE-054, COMBI-AD</a:t>
            </a:r>
          </a:p>
          <a:p>
            <a:pPr lvl="1"/>
            <a:r>
              <a:rPr lang="en-US" dirty="0"/>
              <a:t>Side effects</a:t>
            </a:r>
          </a:p>
          <a:p>
            <a:pPr lvl="1"/>
            <a:r>
              <a:rPr lang="en-US" dirty="0"/>
              <a:t>Reduction in risk of recurrence or death</a:t>
            </a:r>
          </a:p>
          <a:p>
            <a:r>
              <a:rPr lang="en-US" dirty="0"/>
              <a:t>Number needed to treat/number needed to harm</a:t>
            </a:r>
          </a:p>
          <a:p>
            <a:endParaRPr lang="en-US" dirty="0"/>
          </a:p>
          <a:p>
            <a:endParaRPr lang="en-US" dirty="0"/>
          </a:p>
        </p:txBody>
      </p:sp>
      <p:sp>
        <p:nvSpPr>
          <p:cNvPr id="11" name="Footer Placeholder 10">
            <a:extLst>
              <a:ext uri="{FF2B5EF4-FFF2-40B4-BE49-F238E27FC236}">
                <a16:creationId xmlns:a16="http://schemas.microsoft.com/office/drawing/2014/main" id="{827D27B5-2BF7-A241-722F-6342862FFDA1}"/>
              </a:ext>
            </a:extLst>
          </p:cNvPr>
          <p:cNvSpPr>
            <a:spLocks noGrp="1"/>
          </p:cNvSpPr>
          <p:nvPr>
            <p:ph type="ftr" sz="quarter" idx="3"/>
          </p:nvPr>
        </p:nvSpPr>
        <p:spPr>
          <a:xfrm>
            <a:off x="609601" y="6356350"/>
            <a:ext cx="8412480" cy="442131"/>
          </a:xfrm>
        </p:spPr>
        <p:txBody>
          <a:bodyPr/>
          <a:lstStyle/>
          <a:p>
            <a:r>
              <a:rPr lang="en-US" dirty="0"/>
              <a:t>AJCC, American Joint Committee on Cancer.</a:t>
            </a:r>
          </a:p>
          <a:p>
            <a:r>
              <a:rPr lang="en-US" dirty="0"/>
              <a:t>
Larkin J, et al. </a:t>
            </a:r>
            <a:r>
              <a:rPr lang="en-US" i="1" dirty="0"/>
              <a:t>Clin Cancer Res.</a:t>
            </a:r>
            <a:r>
              <a:rPr lang="en-US" dirty="0"/>
              <a:t> 2023;29(17):3352-3361; </a:t>
            </a:r>
            <a:r>
              <a:rPr lang="en-US" dirty="0" err="1"/>
              <a:t>Eggermont</a:t>
            </a:r>
            <a:r>
              <a:rPr lang="en-US" dirty="0"/>
              <a:t> AMM, et al. </a:t>
            </a:r>
            <a:r>
              <a:rPr lang="en-US" i="1" dirty="0"/>
              <a:t>N </a:t>
            </a:r>
            <a:r>
              <a:rPr lang="en-US" i="1" dirty="0" err="1"/>
              <a:t>Engl</a:t>
            </a:r>
            <a:r>
              <a:rPr lang="en-US" i="1" dirty="0"/>
              <a:t> J Med</a:t>
            </a:r>
            <a:r>
              <a:rPr lang="en-US" dirty="0"/>
              <a:t>. 2018;378(19):1789-1801; </a:t>
            </a:r>
            <a:r>
              <a:rPr lang="en-US" dirty="0" err="1"/>
              <a:t>Dummer</a:t>
            </a:r>
            <a:r>
              <a:rPr lang="en-US" dirty="0"/>
              <a:t> R, et al. </a:t>
            </a:r>
            <a:r>
              <a:rPr lang="en-US" i="1" dirty="0"/>
              <a:t>N </a:t>
            </a:r>
            <a:r>
              <a:rPr lang="en-US" i="1" dirty="0" err="1"/>
              <a:t>Engl</a:t>
            </a:r>
            <a:r>
              <a:rPr lang="en-US" i="1" dirty="0"/>
              <a:t> J Med. </a:t>
            </a:r>
            <a:r>
              <a:rPr lang="en-US" dirty="0"/>
              <a:t>2020;383(12):1139-1148.</a:t>
            </a:r>
          </a:p>
        </p:txBody>
      </p:sp>
    </p:spTree>
    <p:extLst>
      <p:ext uri="{BB962C8B-B14F-4D97-AF65-F5344CB8AC3E}">
        <p14:creationId xmlns:p14="http://schemas.microsoft.com/office/powerpoint/2010/main" val="43984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2847F60-3878-06F6-5212-5005324A572B}"/>
              </a:ext>
            </a:extLst>
          </p:cNvPr>
          <p:cNvSpPr>
            <a:spLocks noGrp="1"/>
          </p:cNvSpPr>
          <p:nvPr>
            <p:ph type="title"/>
          </p:nvPr>
        </p:nvSpPr>
        <p:spPr>
          <a:xfrm>
            <a:off x="609600" y="199505"/>
            <a:ext cx="10744200" cy="1185577"/>
          </a:xfrm>
        </p:spPr>
        <p:txBody>
          <a:bodyPr/>
          <a:lstStyle/>
          <a:p>
            <a:r>
              <a:rPr lang="en-US" dirty="0"/>
              <a:t>Summary</a:t>
            </a:r>
          </a:p>
        </p:txBody>
      </p:sp>
      <p:sp>
        <p:nvSpPr>
          <p:cNvPr id="8" name="Content Placeholder 7">
            <a:extLst>
              <a:ext uri="{FF2B5EF4-FFF2-40B4-BE49-F238E27FC236}">
                <a16:creationId xmlns:a16="http://schemas.microsoft.com/office/drawing/2014/main" id="{0A3D584A-87F2-727F-6540-F1AC6997221B}"/>
              </a:ext>
            </a:extLst>
          </p:cNvPr>
          <p:cNvSpPr>
            <a:spLocks noGrp="1"/>
          </p:cNvSpPr>
          <p:nvPr>
            <p:ph idx="1"/>
          </p:nvPr>
        </p:nvSpPr>
        <p:spPr>
          <a:xfrm>
            <a:off x="609600" y="1477906"/>
            <a:ext cx="10744200" cy="4722477"/>
          </a:xfrm>
        </p:spPr>
        <p:txBody>
          <a:bodyPr/>
          <a:lstStyle/>
          <a:p>
            <a:r>
              <a:rPr lang="en-US" dirty="0"/>
              <a:t>Patients with fully resected stage III/IV melanoma have a risk of relapse with local therapy alone</a:t>
            </a:r>
          </a:p>
          <a:p>
            <a:r>
              <a:rPr lang="en-US" dirty="0"/>
              <a:t>Treatment with both anti-PD-1 inhibitors and BRAF-targeted agents improve recurrence-free survival when used as adjuvant treatment of resected stage III/IV melanoma</a:t>
            </a:r>
          </a:p>
          <a:p>
            <a:r>
              <a:rPr lang="en-US" dirty="0"/>
              <a:t>Treatment-related adverse effects:</a:t>
            </a:r>
          </a:p>
          <a:p>
            <a:pPr lvl="1"/>
            <a:r>
              <a:rPr lang="en-US" dirty="0"/>
              <a:t>Risk should be communicated via shared decision-making conversations with patients</a:t>
            </a:r>
          </a:p>
          <a:p>
            <a:pPr lvl="1"/>
            <a:r>
              <a:rPr lang="en-US" dirty="0"/>
              <a:t>Aggressive monitoring and management strategies positively impact patient quality of life and ultimately outcomes</a:t>
            </a:r>
          </a:p>
        </p:txBody>
      </p:sp>
    </p:spTree>
    <p:extLst>
      <p:ext uri="{BB962C8B-B14F-4D97-AF65-F5344CB8AC3E}">
        <p14:creationId xmlns:p14="http://schemas.microsoft.com/office/powerpoint/2010/main" val="21835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B5FFF9-4C44-438C-BE22-F78394A17D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B43B7F-4BC4-41F2-ADC1-FD2C0D143F4D}">
  <ds:schemaRefs>
    <ds:schemaRef ds:uri="http://schemas.microsoft.com/office/infopath/2007/PartnerControls"/>
    <ds:schemaRef ds:uri="http://schemas.microsoft.com/office/2006/metadata/properties"/>
    <ds:schemaRef ds:uri="http://purl.org/dc/terms/"/>
    <ds:schemaRef ds:uri="http://www.w3.org/XML/1998/namespace"/>
    <ds:schemaRef ds:uri="http://schemas.microsoft.com/office/2006/documentManagement/types"/>
    <ds:schemaRef ds:uri="f55e9ad1-4522-4e5b-8d2e-6f450f6d945f"/>
    <ds:schemaRef ds:uri="http://purl.org/dc/dcmitype/"/>
    <ds:schemaRef ds:uri="http://purl.org/dc/elements/1.1/"/>
    <ds:schemaRef ds:uri="http://schemas.openxmlformats.org/package/2006/metadata/core-properties"/>
    <ds:schemaRef ds:uri="a9d8bbac-cce3-475c-b9fe-65ecbcec7edd"/>
  </ds:schemaRefs>
</ds:datastoreItem>
</file>

<file path=customXml/itemProps3.xml><?xml version="1.0" encoding="utf-8"?>
<ds:datastoreItem xmlns:ds="http://schemas.openxmlformats.org/officeDocument/2006/customXml" ds:itemID="{37BB00B8-ECBB-485F-8B20-174A37279C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2022 Hem Onc</Template>
  <TotalTime>0</TotalTime>
  <Words>753</Words>
  <Application>Microsoft Macintosh PowerPoint</Application>
  <PresentationFormat>Widescreen</PresentationFormat>
  <Paragraphs>63</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2022 Hem Onc</vt:lpstr>
      <vt:lpstr>Office Theme</vt:lpstr>
      <vt:lpstr>Case Consult: Adjuvant Therapy Following Localized Treatment for Stage III Melanoma</vt:lpstr>
      <vt:lpstr>PowerPoint Presentation</vt:lpstr>
      <vt:lpstr>Disclaimer</vt:lpstr>
      <vt:lpstr>Patient Case: Adjuvant Therapy Following Localized Treatment for Stage III Melanoma</vt:lpstr>
      <vt:lpstr>Patient Case: Adjuvant ICI Treatment for Stage II Melanoma</vt:lpstr>
      <vt:lpstr>Patient Case: Adjuvant ICI Treatment for Stage II Melanoma</vt:lpstr>
      <vt:lpstr>Patient Case: Adjuvant Therapy Following Localized Treatment for Stage III Melanoma</vt:lpstr>
      <vt:lpstr>Summary</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Consult: Adjuvant Therapy Following Localized Treatment for Stage III Melanoma</dc:title>
  <dc:subject/>
  <dc:creator>MedEd On The Go</dc:creator>
  <cp:keywords/>
  <dc:description/>
  <cp:lastModifiedBy/>
  <cp:revision>1</cp:revision>
  <dcterms:created xsi:type="dcterms:W3CDTF">2019-05-10T15:34:56Z</dcterms:created>
  <dcterms:modified xsi:type="dcterms:W3CDTF">2024-04-25T19:08:12Z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