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Lst>
  <p:notesMasterIdLst>
    <p:notesMasterId r:id="rId33"/>
  </p:notesMasterIdLst>
  <p:sldIdLst>
    <p:sldId id="2135716292" r:id="rId4"/>
    <p:sldId id="265" r:id="rId5"/>
    <p:sldId id="3846" r:id="rId6"/>
    <p:sldId id="3579" r:id="rId7"/>
    <p:sldId id="2135716280" r:id="rId8"/>
    <p:sldId id="263" r:id="rId9"/>
    <p:sldId id="3816" r:id="rId10"/>
    <p:sldId id="2135716281" r:id="rId11"/>
    <p:sldId id="2135716291" r:id="rId12"/>
    <p:sldId id="2135716261" r:id="rId13"/>
    <p:sldId id="3821" r:id="rId14"/>
    <p:sldId id="2135716275" r:id="rId15"/>
    <p:sldId id="2135716279" r:id="rId16"/>
    <p:sldId id="3822" r:id="rId17"/>
    <p:sldId id="2135716262" r:id="rId18"/>
    <p:sldId id="2135716263" r:id="rId19"/>
    <p:sldId id="2135716277" r:id="rId20"/>
    <p:sldId id="2135716264" r:id="rId21"/>
    <p:sldId id="2135716265" r:id="rId22"/>
    <p:sldId id="2135716273" r:id="rId23"/>
    <p:sldId id="2135716274" r:id="rId24"/>
    <p:sldId id="2135716290" r:id="rId25"/>
    <p:sldId id="2135716268" r:id="rId26"/>
    <p:sldId id="2135716269" r:id="rId27"/>
    <p:sldId id="2135716278" r:id="rId28"/>
    <p:sldId id="3762" r:id="rId29"/>
    <p:sldId id="2135716271" r:id="rId30"/>
    <p:sldId id="2135716272" r:id="rId31"/>
    <p:sldId id="26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87551934-1EED-109D-8469-49CE7051BEDC}" name="Megan Reimann, PharmD, BCOP" initials="MRPB" userId="S::mreimann@ushealthconnect.com::551785c5-e18e-4f20-8abf-31b115b8a49a" providerId="AD"/>
  <p188:author id="{F0E0F29F-2665-47B4-A905-433FA7B70B6D}" name="Megan Reimann" initials="MR" userId="6SIY4tZ34+f/qngkTSrLmtWAJroKzO6U6/a9ksCBWD0="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4C993"/>
    <a:srgbClr val="37CFE8"/>
    <a:srgbClr val="0076A4"/>
    <a:srgbClr val="009189"/>
    <a:srgbClr val="A91A33"/>
    <a:srgbClr val="83E6F3"/>
    <a:srgbClr val="767676"/>
    <a:srgbClr val="7099A6"/>
    <a:srgbClr val="013A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p:restoredTop sz="96327"/>
  </p:normalViewPr>
  <p:slideViewPr>
    <p:cSldViewPr snapToGrid="0">
      <p:cViewPr varScale="1">
        <p:scale>
          <a:sx n="119" d="100"/>
          <a:sy n="119" d="100"/>
        </p:scale>
        <p:origin x="7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9C8DB-9A9B-6548-8DDE-B981B3DAD703}" type="datetimeFigureOut">
              <a:rPr lang="en-US" smtClean="0"/>
              <a:t>8/14/23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A3052-FC53-5C48-818D-AC1BF929D4F8}" type="slidenum">
              <a:rPr lang="en-US" smtClean="0"/>
              <a:t>‹#›</a:t>
            </a:fld>
            <a:endParaRPr lang="en-US"/>
          </a:p>
        </p:txBody>
      </p:sp>
    </p:spTree>
    <p:extLst>
      <p:ext uri="{BB962C8B-B14F-4D97-AF65-F5344CB8AC3E}">
        <p14:creationId xmlns:p14="http://schemas.microsoft.com/office/powerpoint/2010/main" val="1090766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1AA32-B5F3-43F3-BC65-0EDB3DACAF42}" type="slidenum">
              <a:rPr lang="en-US" smtClean="0"/>
              <a:t>7</a:t>
            </a:fld>
            <a:endParaRPr lang="en-US" dirty="0"/>
          </a:p>
        </p:txBody>
      </p:sp>
    </p:spTree>
    <p:extLst>
      <p:ext uri="{BB962C8B-B14F-4D97-AF65-F5344CB8AC3E}">
        <p14:creationId xmlns:p14="http://schemas.microsoft.com/office/powerpoint/2010/main" val="313882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1AA32-B5F3-43F3-BC65-0EDB3DACAF42}" type="slidenum">
              <a:rPr lang="en-US" smtClean="0"/>
              <a:t>26</a:t>
            </a:fld>
            <a:endParaRPr lang="en-US" dirty="0"/>
          </a:p>
        </p:txBody>
      </p:sp>
    </p:spTree>
    <p:extLst>
      <p:ext uri="{BB962C8B-B14F-4D97-AF65-F5344CB8AC3E}">
        <p14:creationId xmlns:p14="http://schemas.microsoft.com/office/powerpoint/2010/main" val="18777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1AA32-B5F3-43F3-BC65-0EDB3DACAF42}" type="slidenum">
              <a:rPr lang="en-US" smtClean="0"/>
              <a:t>27</a:t>
            </a:fld>
            <a:endParaRPr lang="en-US" dirty="0"/>
          </a:p>
        </p:txBody>
      </p:sp>
    </p:spTree>
    <p:extLst>
      <p:ext uri="{BB962C8B-B14F-4D97-AF65-F5344CB8AC3E}">
        <p14:creationId xmlns:p14="http://schemas.microsoft.com/office/powerpoint/2010/main" val="187931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1AA32-B5F3-43F3-BC65-0EDB3DACAF42}" type="slidenum">
              <a:rPr lang="en-US" smtClean="0"/>
              <a:t>28</a:t>
            </a:fld>
            <a:endParaRPr lang="en-US" dirty="0"/>
          </a:p>
        </p:txBody>
      </p:sp>
    </p:spTree>
    <p:extLst>
      <p:ext uri="{BB962C8B-B14F-4D97-AF65-F5344CB8AC3E}">
        <p14:creationId xmlns:p14="http://schemas.microsoft.com/office/powerpoint/2010/main" val="81103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8413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72432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30987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659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80610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26744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12397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13202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33318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8043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824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763934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00903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96331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7234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66699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52726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726064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18761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63779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8756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7608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40473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562301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94266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85534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35971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73250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6666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3908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396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4408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7772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06876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7880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4" name="Rectangle 3">
            <a:extLst>
              <a:ext uri="{FF2B5EF4-FFF2-40B4-BE49-F238E27FC236}">
                <a16:creationId xmlns:a16="http://schemas.microsoft.com/office/drawing/2014/main" id="{420192EA-1934-63B8-29D8-F995D0C782AA}"/>
              </a:ext>
            </a:extLst>
          </p:cNvPr>
          <p:cNvSpPr/>
          <p:nvPr userDrawn="1"/>
        </p:nvSpPr>
        <p:spPr>
          <a:xfrm>
            <a:off x="0" y="0"/>
            <a:ext cx="12192000" cy="82550"/>
          </a:xfrm>
          <a:prstGeom prst="rect">
            <a:avLst/>
          </a:prstGeom>
          <a:gradFill>
            <a:gsLst>
              <a:gs pos="100000">
                <a:srgbClr val="C97B09"/>
              </a:gs>
              <a:gs pos="0">
                <a:srgbClr val="FFC0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2303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4817328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584200" y="9738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4" name="Rectangle 3">
            <a:extLst>
              <a:ext uri="{FF2B5EF4-FFF2-40B4-BE49-F238E27FC236}">
                <a16:creationId xmlns:a16="http://schemas.microsoft.com/office/drawing/2014/main" id="{1D406081-F659-2B4F-D58F-BBD4A6D2D730}"/>
              </a:ext>
            </a:extLst>
          </p:cNvPr>
          <p:cNvSpPr/>
          <p:nvPr userDrawn="1"/>
        </p:nvSpPr>
        <p:spPr>
          <a:xfrm>
            <a:off x="0" y="0"/>
            <a:ext cx="12192000" cy="82550"/>
          </a:xfrm>
          <a:prstGeom prst="rect">
            <a:avLst/>
          </a:prstGeom>
          <a:gradFill>
            <a:gsLst>
              <a:gs pos="100000">
                <a:srgbClr val="C97B09"/>
              </a:gs>
              <a:gs pos="0">
                <a:srgbClr val="FFC0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64409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Clr>
          <a:schemeClr val="accent3"/>
        </a:buClr>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8.xml"/><Relationship Id="rId5" Type="http://schemas.microsoft.com/office/2007/relationships/hdphoto" Target="../media/hdphoto4.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2.png"/><Relationship Id="rId5" Type="http://schemas.microsoft.com/office/2007/relationships/hdphoto" Target="../media/hdphoto6.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5.png"/><Relationship Id="rId1" Type="http://schemas.openxmlformats.org/officeDocument/2006/relationships/slideLayout" Target="../slideLayouts/slideLayout8.xml"/><Relationship Id="rId5" Type="http://schemas.microsoft.com/office/2007/relationships/hdphoto" Target="../media/hdphoto10.wdp"/><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80"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4.png"/><Relationship Id="rId7" Type="http://schemas.openxmlformats.org/officeDocument/2006/relationships/hyperlink" Target="http://www.mededonthego.com/"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39.svg"/><Relationship Id="rId4" Type="http://schemas.openxmlformats.org/officeDocument/2006/relationships/image" Target="../media/image35.sv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ign with a red and gold text&#10;&#10;Description automatically generated">
            <a:extLst>
              <a:ext uri="{FF2B5EF4-FFF2-40B4-BE49-F238E27FC236}">
                <a16:creationId xmlns:a16="http://schemas.microsoft.com/office/drawing/2014/main" id="{044E8AFE-901A-1211-BCA2-EF26072C43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5558589"/>
          </a:xfrm>
          <a:prstGeom prst="rect">
            <a:avLst/>
          </a:prstGeom>
        </p:spPr>
      </p:pic>
      <p:sp>
        <p:nvSpPr>
          <p:cNvPr id="11" name="Rectangle 10">
            <a:extLst>
              <a:ext uri="{FF2B5EF4-FFF2-40B4-BE49-F238E27FC236}">
                <a16:creationId xmlns:a16="http://schemas.microsoft.com/office/drawing/2014/main" id="{A03342BE-4AF4-DA8A-A983-B14A269BFB9C}"/>
              </a:ext>
            </a:extLst>
          </p:cNvPr>
          <p:cNvSpPr/>
          <p:nvPr/>
        </p:nvSpPr>
        <p:spPr>
          <a:xfrm>
            <a:off x="0" y="4692316"/>
            <a:ext cx="12192000" cy="2165684"/>
          </a:xfrm>
          <a:prstGeom prst="rect">
            <a:avLst/>
          </a:prstGeom>
          <a:solidFill>
            <a:srgbClr val="3C10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9CA8C07-91B5-25F6-401B-D60286D4DE01}"/>
              </a:ext>
            </a:extLst>
          </p:cNvPr>
          <p:cNvSpPr txBox="1"/>
          <p:nvPr/>
        </p:nvSpPr>
        <p:spPr>
          <a:xfrm>
            <a:off x="126151" y="5144216"/>
            <a:ext cx="11939697" cy="1261884"/>
          </a:xfrm>
          <a:prstGeom prst="rect">
            <a:avLst/>
          </a:prstGeom>
          <a:noFill/>
        </p:spPr>
        <p:txBody>
          <a:bodyPr wrap="square">
            <a:spAutoFit/>
          </a:bodyPr>
          <a:lstStyle/>
          <a:p>
            <a:pPr algn="ctr"/>
            <a:r>
              <a:rPr lang="en-US" sz="3800" b="1" dirty="0">
                <a:solidFill>
                  <a:srgbClr val="E09131"/>
                </a:solidFill>
              </a:rPr>
              <a:t>Choosing the Optimal Frontline Treatment Approach for Stage IV BRAF-Wild Type Melanoma</a:t>
            </a:r>
          </a:p>
        </p:txBody>
      </p:sp>
    </p:spTree>
    <p:extLst>
      <p:ext uri="{BB962C8B-B14F-4D97-AF65-F5344CB8AC3E}">
        <p14:creationId xmlns:p14="http://schemas.microsoft.com/office/powerpoint/2010/main" val="4278181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1B6B89A-A1BF-10E7-2B3A-EE14D7561130}"/>
              </a:ext>
            </a:extLst>
          </p:cNvPr>
          <p:cNvGrpSpPr/>
          <p:nvPr/>
        </p:nvGrpSpPr>
        <p:grpSpPr>
          <a:xfrm>
            <a:off x="6319882" y="792293"/>
            <a:ext cx="5561105" cy="5144382"/>
            <a:chOff x="7048376" y="1248627"/>
            <a:chExt cx="4990450" cy="4616489"/>
          </a:xfrm>
        </p:grpSpPr>
        <p:pic>
          <p:nvPicPr>
            <p:cNvPr id="10" name="Picture 9">
              <a:extLst>
                <a:ext uri="{FF2B5EF4-FFF2-40B4-BE49-F238E27FC236}">
                  <a16:creationId xmlns:a16="http://schemas.microsoft.com/office/drawing/2014/main" id="{898F74A2-82AF-4D9D-94FD-1AAD848715FB}"/>
                </a:ext>
              </a:extLst>
            </p:cNvPr>
            <p:cNvPicPr>
              <a:picLocks noChangeAspect="1"/>
            </p:cNvPicPr>
            <p:nvPr/>
          </p:nvPicPr>
          <p:blipFill>
            <a:blip r:embed="rId2"/>
            <a:stretch>
              <a:fillRect/>
            </a:stretch>
          </p:blipFill>
          <p:spPr>
            <a:xfrm>
              <a:off x="7048376" y="1248627"/>
              <a:ext cx="4990450" cy="4616489"/>
            </a:xfrm>
            <a:prstGeom prst="rect">
              <a:avLst/>
            </a:prstGeom>
          </p:spPr>
        </p:pic>
        <p:sp>
          <p:nvSpPr>
            <p:cNvPr id="14" name="Rectangle 13">
              <a:extLst>
                <a:ext uri="{FF2B5EF4-FFF2-40B4-BE49-F238E27FC236}">
                  <a16:creationId xmlns:a16="http://schemas.microsoft.com/office/drawing/2014/main" id="{75227B88-8069-4DB8-BB85-88863644E7B6}"/>
                </a:ext>
              </a:extLst>
            </p:cNvPr>
            <p:cNvSpPr/>
            <p:nvPr/>
          </p:nvSpPr>
          <p:spPr>
            <a:xfrm>
              <a:off x="9734111" y="2215425"/>
              <a:ext cx="633818" cy="231929"/>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61A42E6A-665F-49C3-9447-6008F1CBD00D}"/>
                </a:ext>
              </a:extLst>
            </p:cNvPr>
            <p:cNvSpPr/>
            <p:nvPr/>
          </p:nvSpPr>
          <p:spPr>
            <a:xfrm>
              <a:off x="11313823" y="2215425"/>
              <a:ext cx="633818" cy="231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D323C351-17EC-410E-AB99-1C2232CB97F2}"/>
                </a:ext>
              </a:extLst>
            </p:cNvPr>
            <p:cNvSpPr/>
            <p:nvPr/>
          </p:nvSpPr>
          <p:spPr>
            <a:xfrm>
              <a:off x="9734111" y="2437830"/>
              <a:ext cx="633818" cy="231929"/>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0A3AC3BA-DAAC-44DB-B6EE-A76D8DFC937D}"/>
                </a:ext>
              </a:extLst>
            </p:cNvPr>
            <p:cNvSpPr/>
            <p:nvPr/>
          </p:nvSpPr>
          <p:spPr>
            <a:xfrm>
              <a:off x="11315427" y="2447354"/>
              <a:ext cx="633818" cy="231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4F45586F-1B78-4703-A9B1-A49CDE685728}"/>
                </a:ext>
              </a:extLst>
            </p:cNvPr>
            <p:cNvSpPr/>
            <p:nvPr/>
          </p:nvSpPr>
          <p:spPr>
            <a:xfrm>
              <a:off x="11315427" y="4800421"/>
              <a:ext cx="633818" cy="231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2" name="Title 1">
            <a:extLst>
              <a:ext uri="{FF2B5EF4-FFF2-40B4-BE49-F238E27FC236}">
                <a16:creationId xmlns:a16="http://schemas.microsoft.com/office/drawing/2014/main" id="{247CB918-2A47-FBE3-5FFD-B85C48745FBF}"/>
              </a:ext>
            </a:extLst>
          </p:cNvPr>
          <p:cNvSpPr>
            <a:spLocks noGrp="1"/>
          </p:cNvSpPr>
          <p:nvPr>
            <p:ph type="title"/>
          </p:nvPr>
        </p:nvSpPr>
        <p:spPr>
          <a:xfrm>
            <a:off x="609600" y="199505"/>
            <a:ext cx="5486400" cy="1526553"/>
          </a:xfrm>
        </p:spPr>
        <p:txBody>
          <a:bodyPr>
            <a:normAutofit/>
          </a:bodyPr>
          <a:lstStyle/>
          <a:p>
            <a:r>
              <a:rPr lang="en-US" sz="2800" noProof="0" dirty="0"/>
              <a:t>Toxicity of RELA + NIVO in </a:t>
            </a:r>
            <a:br>
              <a:rPr lang="en-US" sz="2800" noProof="0" dirty="0"/>
            </a:br>
            <a:r>
              <a:rPr lang="en-US" sz="2800" noProof="0" dirty="0"/>
              <a:t>RELA-047 Versus with </a:t>
            </a:r>
            <a:br>
              <a:rPr lang="en-US" sz="2800" noProof="0" dirty="0"/>
            </a:br>
            <a:r>
              <a:rPr lang="en-US" sz="2800" noProof="0" dirty="0"/>
              <a:t>IPI + NIVO in CM 067</a:t>
            </a:r>
            <a:endParaRPr lang="en-US" sz="2800" dirty="0"/>
          </a:p>
        </p:txBody>
      </p:sp>
      <p:sp>
        <p:nvSpPr>
          <p:cNvPr id="4" name="Footer Placeholder 3">
            <a:extLst>
              <a:ext uri="{FF2B5EF4-FFF2-40B4-BE49-F238E27FC236}">
                <a16:creationId xmlns:a16="http://schemas.microsoft.com/office/drawing/2014/main" id="{3D678DD1-4DC3-B76E-2646-B83E7405EC9C}"/>
              </a:ext>
            </a:extLst>
          </p:cNvPr>
          <p:cNvSpPr>
            <a:spLocks noGrp="1"/>
          </p:cNvSpPr>
          <p:nvPr>
            <p:ph type="ftr" sz="quarter" idx="3"/>
          </p:nvPr>
        </p:nvSpPr>
        <p:spPr>
          <a:xfrm>
            <a:off x="609600" y="6356350"/>
            <a:ext cx="10744199" cy="442131"/>
          </a:xfrm>
        </p:spPr>
        <p:txBody>
          <a:bodyPr/>
          <a:lstStyle/>
          <a:p>
            <a:r>
              <a:rPr lang="en-US" dirty="0"/>
              <a:t>AE, adverse event; CM 067, </a:t>
            </a:r>
            <a:r>
              <a:rPr lang="en-US" dirty="0" err="1"/>
              <a:t>CheckMate</a:t>
            </a:r>
            <a:r>
              <a:rPr lang="en-US" dirty="0"/>
              <a:t> 067; RELA-047, RELATIVITY-047; TRAE, treatment-related AE. 
Larkin J, et al. </a:t>
            </a:r>
            <a:r>
              <a:rPr lang="en-US" i="1" dirty="0"/>
              <a:t>N Engl J Med. </a:t>
            </a:r>
            <a:r>
              <a:rPr lang="en-US" dirty="0"/>
              <a:t>2015;373(1):23-34; </a:t>
            </a:r>
            <a:r>
              <a:rPr lang="en-US" dirty="0" err="1"/>
              <a:t>Tawbi</a:t>
            </a:r>
            <a:r>
              <a:rPr lang="en-US" dirty="0"/>
              <a:t> HA, et al. ASCO 2023. Abstract 9502. </a:t>
            </a:r>
          </a:p>
        </p:txBody>
      </p:sp>
      <p:graphicFrame>
        <p:nvGraphicFramePr>
          <p:cNvPr id="6" name="Table 5">
            <a:extLst>
              <a:ext uri="{FF2B5EF4-FFF2-40B4-BE49-F238E27FC236}">
                <a16:creationId xmlns:a16="http://schemas.microsoft.com/office/drawing/2014/main" id="{B43111BB-8C40-A05C-1CD9-07ACE03BCDB4}"/>
              </a:ext>
            </a:extLst>
          </p:cNvPr>
          <p:cNvGraphicFramePr>
            <a:graphicFrameLocks noGrp="1"/>
          </p:cNvGraphicFramePr>
          <p:nvPr>
            <p:extLst>
              <p:ext uri="{D42A27DB-BD31-4B8C-83A1-F6EECF244321}">
                <p14:modId xmlns:p14="http://schemas.microsoft.com/office/powerpoint/2010/main" val="1594587520"/>
              </p:ext>
            </p:extLst>
          </p:nvPr>
        </p:nvGraphicFramePr>
        <p:xfrm>
          <a:off x="601623" y="2112723"/>
          <a:ext cx="5270497" cy="3167093"/>
        </p:xfrm>
        <a:graphic>
          <a:graphicData uri="http://schemas.openxmlformats.org/drawingml/2006/table">
            <a:tbl>
              <a:tblPr firstRow="1">
                <a:tableStyleId>{5940675A-B579-460E-94D1-54222C63F5DA}</a:tableStyleId>
              </a:tblPr>
              <a:tblGrid>
                <a:gridCol w="1807515">
                  <a:extLst>
                    <a:ext uri="{9D8B030D-6E8A-4147-A177-3AD203B41FA5}">
                      <a16:colId xmlns:a16="http://schemas.microsoft.com/office/drawing/2014/main" val="3349372440"/>
                    </a:ext>
                  </a:extLst>
                </a:gridCol>
                <a:gridCol w="834483">
                  <a:extLst>
                    <a:ext uri="{9D8B030D-6E8A-4147-A177-3AD203B41FA5}">
                      <a16:colId xmlns:a16="http://schemas.microsoft.com/office/drawing/2014/main" val="4203709055"/>
                    </a:ext>
                  </a:extLst>
                </a:gridCol>
                <a:gridCol w="834483">
                  <a:extLst>
                    <a:ext uri="{9D8B030D-6E8A-4147-A177-3AD203B41FA5}">
                      <a16:colId xmlns:a16="http://schemas.microsoft.com/office/drawing/2014/main" val="322728943"/>
                    </a:ext>
                  </a:extLst>
                </a:gridCol>
                <a:gridCol w="897008">
                  <a:extLst>
                    <a:ext uri="{9D8B030D-6E8A-4147-A177-3AD203B41FA5}">
                      <a16:colId xmlns:a16="http://schemas.microsoft.com/office/drawing/2014/main" val="3911179874"/>
                    </a:ext>
                  </a:extLst>
                </a:gridCol>
                <a:gridCol w="897008">
                  <a:extLst>
                    <a:ext uri="{9D8B030D-6E8A-4147-A177-3AD203B41FA5}">
                      <a16:colId xmlns:a16="http://schemas.microsoft.com/office/drawing/2014/main" val="1455388029"/>
                    </a:ext>
                  </a:extLst>
                </a:gridCol>
              </a:tblGrid>
              <a:tr h="505931">
                <a:tc rowSpan="2">
                  <a:txBody>
                    <a:bodyPr/>
                    <a:lstStyle/>
                    <a:p>
                      <a:r>
                        <a:rPr lang="en-US" sz="1200" b="1" dirty="0">
                          <a:solidFill>
                            <a:schemeClr val="bg1"/>
                          </a:solidFill>
                          <a:effectLst/>
                        </a:rPr>
                        <a:t>AE, n (%)</a:t>
                      </a:r>
                    </a:p>
                  </a:txBody>
                  <a:tcPr anchor="b">
                    <a:solidFill>
                      <a:schemeClr val="tx1"/>
                    </a:solidFill>
                  </a:tcPr>
                </a:tc>
                <a:tc gridSpan="2">
                  <a:txBody>
                    <a:bodyPr/>
                    <a:lstStyle/>
                    <a:p>
                      <a:pPr algn="ctr"/>
                      <a:r>
                        <a:rPr lang="en-US" sz="1200" b="1" dirty="0">
                          <a:solidFill>
                            <a:schemeClr val="bg1"/>
                          </a:solidFill>
                          <a:effectLst/>
                        </a:rPr>
                        <a:t>NIVO + RELA </a:t>
                      </a:r>
                      <a:br>
                        <a:rPr lang="en-US" sz="1200" b="1" dirty="0">
                          <a:solidFill>
                            <a:schemeClr val="bg1"/>
                          </a:solidFill>
                          <a:effectLst/>
                        </a:rPr>
                      </a:br>
                      <a:r>
                        <a:rPr lang="en-US" sz="1200" b="1" dirty="0">
                          <a:solidFill>
                            <a:schemeClr val="bg1"/>
                          </a:solidFill>
                          <a:effectLst/>
                        </a:rPr>
                        <a:t>(n</a:t>
                      </a:r>
                      <a:r>
                        <a:rPr lang="en-US" sz="1200" b="1" strike="noStrike" dirty="0">
                          <a:solidFill>
                            <a:srgbClr val="FF0000"/>
                          </a:solidFill>
                          <a:effectLst/>
                        </a:rPr>
                        <a:t> </a:t>
                      </a:r>
                      <a:r>
                        <a:rPr lang="en-US" sz="1200" b="1" dirty="0">
                          <a:solidFill>
                            <a:schemeClr val="bg1"/>
                          </a:solidFill>
                          <a:effectLst/>
                        </a:rPr>
                        <a:t>= 355)</a:t>
                      </a:r>
                    </a:p>
                  </a:txBody>
                  <a:tcPr anchor="ctr">
                    <a:solidFill>
                      <a:srgbClr val="00B0F0"/>
                    </a:solidFill>
                  </a:tcPr>
                </a:tc>
                <a:tc hMerge="1">
                  <a:txBody>
                    <a:bodyPr/>
                    <a:lstStyle/>
                    <a:p>
                      <a:r>
                        <a:rPr lang="en-US" sz="1400" dirty="0">
                          <a:effectLst/>
                        </a:rPr>
                        <a:t>(n = 355)</a:t>
                      </a:r>
                    </a:p>
                  </a:txBody>
                  <a:tcPr anchor="ctr"/>
                </a:tc>
                <a:tc gridSpan="2">
                  <a:txBody>
                    <a:bodyPr/>
                    <a:lstStyle/>
                    <a:p>
                      <a:pPr algn="ctr"/>
                      <a:r>
                        <a:rPr lang="en-US" sz="1200" b="1" dirty="0">
                          <a:solidFill>
                            <a:schemeClr val="bg1"/>
                          </a:solidFill>
                          <a:effectLst/>
                        </a:rPr>
                        <a:t>NIVO </a:t>
                      </a:r>
                      <a:br>
                        <a:rPr lang="en-US" sz="1200" b="1" dirty="0">
                          <a:solidFill>
                            <a:schemeClr val="bg1"/>
                          </a:solidFill>
                          <a:effectLst/>
                        </a:rPr>
                      </a:br>
                      <a:r>
                        <a:rPr lang="en-US" sz="1200" b="1" dirty="0">
                          <a:solidFill>
                            <a:schemeClr val="bg1"/>
                          </a:solidFill>
                          <a:effectLst/>
                        </a:rPr>
                        <a:t>(n</a:t>
                      </a:r>
                      <a:r>
                        <a:rPr lang="en-US" sz="1200" b="1" strike="noStrike" dirty="0">
                          <a:solidFill>
                            <a:srgbClr val="FF0000"/>
                          </a:solidFill>
                          <a:effectLst/>
                        </a:rPr>
                        <a:t> </a:t>
                      </a:r>
                      <a:r>
                        <a:rPr lang="en-US" sz="1200" b="1" dirty="0">
                          <a:solidFill>
                            <a:schemeClr val="bg1"/>
                          </a:solidFill>
                          <a:effectLst/>
                        </a:rPr>
                        <a:t>= 359)</a:t>
                      </a:r>
                    </a:p>
                  </a:txBody>
                  <a:tcPr anchor="ctr">
                    <a:solidFill>
                      <a:srgbClr val="00B087"/>
                    </a:solidFill>
                  </a:tcPr>
                </a:tc>
                <a:tc hMerge="1">
                  <a:txBody>
                    <a:bodyPr/>
                    <a:lstStyle/>
                    <a:p>
                      <a:r>
                        <a:rPr lang="en-US" sz="1400" dirty="0">
                          <a:effectLst/>
                        </a:rPr>
                        <a:t>359)</a:t>
                      </a:r>
                    </a:p>
                  </a:txBody>
                  <a:tcPr anchor="ctr"/>
                </a:tc>
                <a:extLst>
                  <a:ext uri="{0D108BD9-81ED-4DB2-BD59-A6C34878D82A}">
                    <a16:rowId xmlns:a16="http://schemas.microsoft.com/office/drawing/2014/main" val="3474431712"/>
                  </a:ext>
                </a:extLst>
              </a:tr>
              <a:tr h="765013">
                <a:tc vMerge="1">
                  <a:txBody>
                    <a:bodyPr/>
                    <a:lstStyle/>
                    <a:p>
                      <a:r>
                        <a:rPr lang="en-US" sz="1400" b="1" dirty="0">
                          <a:effectLst/>
                        </a:rPr>
                        <a:t>AE, n (%)</a:t>
                      </a:r>
                    </a:p>
                  </a:txBody>
                  <a:tcPr anchor="ctr"/>
                </a:tc>
                <a:tc>
                  <a:txBody>
                    <a:bodyPr/>
                    <a:lstStyle/>
                    <a:p>
                      <a:pPr algn="ctr"/>
                      <a:r>
                        <a:rPr lang="en-US" sz="1200" b="1" dirty="0">
                          <a:solidFill>
                            <a:schemeClr val="bg1"/>
                          </a:solidFill>
                          <a:effectLst/>
                        </a:rPr>
                        <a:t>Any grade</a:t>
                      </a:r>
                    </a:p>
                  </a:txBody>
                  <a:tcPr anchor="ctr">
                    <a:solidFill>
                      <a:srgbClr val="00B0F0"/>
                    </a:solidFill>
                  </a:tcPr>
                </a:tc>
                <a:tc>
                  <a:txBody>
                    <a:bodyPr/>
                    <a:lstStyle/>
                    <a:p>
                      <a:pPr algn="ctr"/>
                      <a:r>
                        <a:rPr lang="en-US" sz="1200" b="1" dirty="0">
                          <a:solidFill>
                            <a:schemeClr val="bg1"/>
                          </a:solidFill>
                          <a:effectLst/>
                        </a:rPr>
                        <a:t>Grade 3-4</a:t>
                      </a:r>
                    </a:p>
                  </a:txBody>
                  <a:tcPr anchor="ctr">
                    <a:solidFill>
                      <a:srgbClr val="00B0F0"/>
                    </a:solidFill>
                  </a:tcPr>
                </a:tc>
                <a:tc>
                  <a:txBody>
                    <a:bodyPr/>
                    <a:lstStyle/>
                    <a:p>
                      <a:pPr algn="ctr"/>
                      <a:r>
                        <a:rPr lang="en-US" sz="1200" b="1" dirty="0">
                          <a:solidFill>
                            <a:schemeClr val="bg1"/>
                          </a:solidFill>
                          <a:effectLst/>
                        </a:rPr>
                        <a:t>Any grade</a:t>
                      </a:r>
                    </a:p>
                  </a:txBody>
                  <a:tcPr anchor="ctr">
                    <a:solidFill>
                      <a:srgbClr val="00B087"/>
                    </a:solidFill>
                  </a:tcPr>
                </a:tc>
                <a:tc>
                  <a:txBody>
                    <a:bodyPr/>
                    <a:lstStyle/>
                    <a:p>
                      <a:pPr algn="ctr"/>
                      <a:r>
                        <a:rPr lang="en-US" sz="1200" b="1" dirty="0">
                          <a:solidFill>
                            <a:schemeClr val="bg1"/>
                          </a:solidFill>
                          <a:effectLst/>
                        </a:rPr>
                        <a:t>Grade 3-4</a:t>
                      </a:r>
                    </a:p>
                  </a:txBody>
                  <a:tcPr anchor="ctr">
                    <a:solidFill>
                      <a:srgbClr val="00B087"/>
                    </a:solidFill>
                  </a:tcPr>
                </a:tc>
                <a:extLst>
                  <a:ext uri="{0D108BD9-81ED-4DB2-BD59-A6C34878D82A}">
                    <a16:rowId xmlns:a16="http://schemas.microsoft.com/office/drawing/2014/main" val="3468390162"/>
                  </a:ext>
                </a:extLst>
              </a:tr>
              <a:tr h="459008">
                <a:tc>
                  <a:txBody>
                    <a:bodyPr/>
                    <a:lstStyle/>
                    <a:p>
                      <a:r>
                        <a:rPr lang="en-US" sz="1200" b="1" dirty="0">
                          <a:effectLst/>
                        </a:rPr>
                        <a:t>Any AE</a:t>
                      </a:r>
                    </a:p>
                  </a:txBody>
                  <a:tcPr anchor="ctr"/>
                </a:tc>
                <a:tc>
                  <a:txBody>
                    <a:bodyPr/>
                    <a:lstStyle/>
                    <a:p>
                      <a:pPr algn="ctr"/>
                      <a:r>
                        <a:rPr lang="en-US" sz="1200" dirty="0">
                          <a:effectLst/>
                        </a:rPr>
                        <a:t>352 (99)</a:t>
                      </a:r>
                    </a:p>
                  </a:txBody>
                  <a:tcPr anchor="ctr"/>
                </a:tc>
                <a:tc>
                  <a:txBody>
                    <a:bodyPr/>
                    <a:lstStyle/>
                    <a:p>
                      <a:pPr algn="ctr"/>
                      <a:r>
                        <a:rPr lang="en-US" sz="1200" dirty="0">
                          <a:effectLst/>
                        </a:rPr>
                        <a:t>161 (45)</a:t>
                      </a:r>
                    </a:p>
                  </a:txBody>
                  <a:tcPr anchor="ctr"/>
                </a:tc>
                <a:tc>
                  <a:txBody>
                    <a:bodyPr/>
                    <a:lstStyle/>
                    <a:p>
                      <a:pPr algn="ctr"/>
                      <a:r>
                        <a:rPr lang="en-US" sz="1200" dirty="0">
                          <a:effectLst/>
                        </a:rPr>
                        <a:t>344 (96)</a:t>
                      </a:r>
                    </a:p>
                  </a:txBody>
                  <a:tcPr anchor="ctr"/>
                </a:tc>
                <a:tc>
                  <a:txBody>
                    <a:bodyPr/>
                    <a:lstStyle/>
                    <a:p>
                      <a:pPr algn="ctr"/>
                      <a:r>
                        <a:rPr lang="en-US" sz="1200" dirty="0">
                          <a:effectLst/>
                        </a:rPr>
                        <a:t>139 (39)</a:t>
                      </a:r>
                    </a:p>
                  </a:txBody>
                  <a:tcPr anchor="ctr"/>
                </a:tc>
                <a:extLst>
                  <a:ext uri="{0D108BD9-81ED-4DB2-BD59-A6C34878D82A}">
                    <a16:rowId xmlns:a16="http://schemas.microsoft.com/office/drawing/2014/main" val="1795264311"/>
                  </a:ext>
                </a:extLst>
              </a:tr>
              <a:tr h="459008">
                <a:tc>
                  <a:txBody>
                    <a:bodyPr/>
                    <a:lstStyle/>
                    <a:p>
                      <a:r>
                        <a:rPr lang="en-US" sz="1200" b="1" dirty="0">
                          <a:effectLst/>
                        </a:rPr>
                        <a:t>TRAE</a:t>
                      </a:r>
                    </a:p>
                  </a:txBody>
                  <a:tcPr anchor="ctr"/>
                </a:tc>
                <a:tc>
                  <a:txBody>
                    <a:bodyPr/>
                    <a:lstStyle/>
                    <a:p>
                      <a:pPr algn="ctr"/>
                      <a:r>
                        <a:rPr lang="en-US" sz="1200">
                          <a:effectLst/>
                        </a:rPr>
                        <a:t>301 (85)</a:t>
                      </a:r>
                    </a:p>
                  </a:txBody>
                  <a:tcPr anchor="ctr"/>
                </a:tc>
                <a:tc>
                  <a:txBody>
                    <a:bodyPr/>
                    <a:lstStyle/>
                    <a:p>
                      <a:pPr algn="ctr"/>
                      <a:r>
                        <a:rPr lang="en-US" sz="1200" dirty="0">
                          <a:effectLst/>
                        </a:rPr>
                        <a:t>78 (22)</a:t>
                      </a:r>
                    </a:p>
                  </a:txBody>
                  <a:tcPr anchor="ctr"/>
                </a:tc>
                <a:tc>
                  <a:txBody>
                    <a:bodyPr/>
                    <a:lstStyle/>
                    <a:p>
                      <a:pPr algn="ctr"/>
                      <a:r>
                        <a:rPr lang="en-US" sz="1200" dirty="0">
                          <a:effectLst/>
                        </a:rPr>
                        <a:t>262 (73)</a:t>
                      </a:r>
                    </a:p>
                  </a:txBody>
                  <a:tcPr anchor="ctr"/>
                </a:tc>
                <a:tc>
                  <a:txBody>
                    <a:bodyPr/>
                    <a:lstStyle/>
                    <a:p>
                      <a:pPr algn="ctr"/>
                      <a:r>
                        <a:rPr lang="en-US" sz="1200" dirty="0">
                          <a:effectLst/>
                        </a:rPr>
                        <a:t>43 (12)</a:t>
                      </a:r>
                    </a:p>
                  </a:txBody>
                  <a:tcPr anchor="ctr"/>
                </a:tc>
                <a:extLst>
                  <a:ext uri="{0D108BD9-81ED-4DB2-BD59-A6C34878D82A}">
                    <a16:rowId xmlns:a16="http://schemas.microsoft.com/office/drawing/2014/main" val="3279890397"/>
                  </a:ext>
                </a:extLst>
              </a:tr>
              <a:tr h="472202">
                <a:tc>
                  <a:txBody>
                    <a:bodyPr/>
                    <a:lstStyle/>
                    <a:p>
                      <a:pPr lvl="1"/>
                      <a:r>
                        <a:rPr lang="en-US" sz="1100" b="0" dirty="0">
                          <a:effectLst/>
                        </a:rPr>
                        <a:t>Leading to discontinuation</a:t>
                      </a:r>
                    </a:p>
                  </a:txBody>
                  <a:tcPr anchor="ctr"/>
                </a:tc>
                <a:tc>
                  <a:txBody>
                    <a:bodyPr/>
                    <a:lstStyle/>
                    <a:p>
                      <a:pPr algn="ctr"/>
                      <a:r>
                        <a:rPr lang="en-US" sz="1200" dirty="0">
                          <a:effectLst/>
                        </a:rPr>
                        <a:t>61 (17)</a:t>
                      </a:r>
                    </a:p>
                  </a:txBody>
                  <a:tcPr anchor="ctr"/>
                </a:tc>
                <a:tc>
                  <a:txBody>
                    <a:bodyPr/>
                    <a:lstStyle/>
                    <a:p>
                      <a:pPr algn="ctr"/>
                      <a:r>
                        <a:rPr lang="en-US" sz="1200" dirty="0">
                          <a:effectLst/>
                        </a:rPr>
                        <a:t>34 (10)</a:t>
                      </a:r>
                    </a:p>
                  </a:txBody>
                  <a:tcPr anchor="ctr"/>
                </a:tc>
                <a:tc>
                  <a:txBody>
                    <a:bodyPr/>
                    <a:lstStyle/>
                    <a:p>
                      <a:pPr algn="ctr"/>
                      <a:r>
                        <a:rPr lang="en-US" sz="1200">
                          <a:effectLst/>
                        </a:rPr>
                        <a:t>31 (9)</a:t>
                      </a:r>
                    </a:p>
                  </a:txBody>
                  <a:tcPr anchor="ctr"/>
                </a:tc>
                <a:tc>
                  <a:txBody>
                    <a:bodyPr/>
                    <a:lstStyle/>
                    <a:p>
                      <a:pPr algn="ctr"/>
                      <a:r>
                        <a:rPr lang="en-US" sz="1200" dirty="0">
                          <a:effectLst/>
                        </a:rPr>
                        <a:t>14 (4)</a:t>
                      </a:r>
                    </a:p>
                  </a:txBody>
                  <a:tcPr anchor="ctr"/>
                </a:tc>
                <a:extLst>
                  <a:ext uri="{0D108BD9-81ED-4DB2-BD59-A6C34878D82A}">
                    <a16:rowId xmlns:a16="http://schemas.microsoft.com/office/drawing/2014/main" val="2143144634"/>
                  </a:ext>
                </a:extLst>
              </a:tr>
              <a:tr h="505931">
                <a:tc>
                  <a:txBody>
                    <a:bodyPr/>
                    <a:lstStyle/>
                    <a:p>
                      <a:r>
                        <a:rPr lang="en-US" sz="1200" b="1" dirty="0">
                          <a:effectLst/>
                        </a:rPr>
                        <a:t>Treatment-related deaths</a:t>
                      </a:r>
                    </a:p>
                  </a:txBody>
                  <a:tcPr anchor="ctr"/>
                </a:tc>
                <a:tc gridSpan="2">
                  <a:txBody>
                    <a:bodyPr/>
                    <a:lstStyle/>
                    <a:p>
                      <a:pPr algn="ctr"/>
                      <a:r>
                        <a:rPr lang="en-US" sz="1200" dirty="0">
                          <a:effectLst/>
                        </a:rPr>
                        <a:t>4 (1)</a:t>
                      </a:r>
                    </a:p>
                  </a:txBody>
                  <a:tcPr anchor="ctr"/>
                </a:tc>
                <a:tc hMerge="1">
                  <a:txBody>
                    <a:bodyPr/>
                    <a:lstStyle/>
                    <a:p>
                      <a:pPr algn="ctr"/>
                      <a:r>
                        <a:rPr lang="en-US" sz="1400" dirty="0">
                          <a:effectLst/>
                        </a:rPr>
                        <a:t>(1)</a:t>
                      </a:r>
                    </a:p>
                  </a:txBody>
                  <a:tcPr anchor="ctr"/>
                </a:tc>
                <a:tc gridSpan="2">
                  <a:txBody>
                    <a:bodyPr/>
                    <a:lstStyle/>
                    <a:p>
                      <a:pPr algn="ctr"/>
                      <a:r>
                        <a:rPr lang="en-US" sz="1200" dirty="0">
                          <a:effectLst/>
                        </a:rPr>
                        <a:t>2 (1)</a:t>
                      </a:r>
                    </a:p>
                  </a:txBody>
                  <a:tcPr anchor="ctr"/>
                </a:tc>
                <a:tc hMerge="1">
                  <a:txBody>
                    <a:bodyPr/>
                    <a:lstStyle/>
                    <a:p>
                      <a:pPr algn="ctr"/>
                      <a:r>
                        <a:rPr lang="en-US" sz="1400" dirty="0">
                          <a:effectLst/>
                        </a:rPr>
                        <a:t>(1)</a:t>
                      </a:r>
                    </a:p>
                  </a:txBody>
                  <a:tcPr anchor="ctr"/>
                </a:tc>
                <a:extLst>
                  <a:ext uri="{0D108BD9-81ED-4DB2-BD59-A6C34878D82A}">
                    <a16:rowId xmlns:a16="http://schemas.microsoft.com/office/drawing/2014/main" val="594878920"/>
                  </a:ext>
                </a:extLst>
              </a:tr>
            </a:tbl>
          </a:graphicData>
        </a:graphic>
      </p:graphicFrame>
      <p:sp>
        <p:nvSpPr>
          <p:cNvPr id="7" name="Rectangle 6">
            <a:extLst>
              <a:ext uri="{FF2B5EF4-FFF2-40B4-BE49-F238E27FC236}">
                <a16:creationId xmlns:a16="http://schemas.microsoft.com/office/drawing/2014/main" id="{FD49DE2C-37FC-A3C8-911F-8BC173215779}"/>
              </a:ext>
            </a:extLst>
          </p:cNvPr>
          <p:cNvSpPr/>
          <p:nvPr/>
        </p:nvSpPr>
        <p:spPr>
          <a:xfrm>
            <a:off x="3248921" y="3836113"/>
            <a:ext cx="833358" cy="448941"/>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6A28BFE-9752-C166-5D3C-CE43DC9B8DDD}"/>
              </a:ext>
            </a:extLst>
          </p:cNvPr>
          <p:cNvSpPr/>
          <p:nvPr/>
        </p:nvSpPr>
        <p:spPr>
          <a:xfrm>
            <a:off x="4974921" y="3836113"/>
            <a:ext cx="897199" cy="47572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3AF599DE-1D25-4391-8028-BE2C80D1D18F}"/>
              </a:ext>
            </a:extLst>
          </p:cNvPr>
          <p:cNvSpPr/>
          <p:nvPr/>
        </p:nvSpPr>
        <p:spPr>
          <a:xfrm>
            <a:off x="6137564" y="675409"/>
            <a:ext cx="5884718" cy="541366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170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A4C6-32C5-44CC-98E9-F81EFC752FFC}"/>
              </a:ext>
            </a:extLst>
          </p:cNvPr>
          <p:cNvSpPr>
            <a:spLocks noGrp="1"/>
          </p:cNvSpPr>
          <p:nvPr>
            <p:ph type="title"/>
          </p:nvPr>
        </p:nvSpPr>
        <p:spPr>
          <a:xfrm>
            <a:off x="609600" y="588525"/>
            <a:ext cx="4149436" cy="1452650"/>
          </a:xfrm>
        </p:spPr>
        <p:txBody>
          <a:bodyPr anchor="t">
            <a:normAutofit fontScale="90000"/>
          </a:bodyPr>
          <a:lstStyle/>
          <a:p>
            <a:r>
              <a:rPr lang="en-US" sz="2400" dirty="0"/>
              <a:t>Patients with Advanced Melanoma Who Were Progression-Free at 3 Years on Immunotherapy in </a:t>
            </a:r>
            <a:r>
              <a:rPr lang="en-US" sz="2400" dirty="0" err="1"/>
              <a:t>CheckMate</a:t>
            </a:r>
            <a:r>
              <a:rPr lang="en-US" sz="2400" dirty="0"/>
              <a:t> 067</a:t>
            </a:r>
          </a:p>
        </p:txBody>
      </p:sp>
      <p:sp>
        <p:nvSpPr>
          <p:cNvPr id="7" name="Footer Placeholder 6">
            <a:extLst>
              <a:ext uri="{FF2B5EF4-FFF2-40B4-BE49-F238E27FC236}">
                <a16:creationId xmlns:a16="http://schemas.microsoft.com/office/drawing/2014/main" id="{FA595711-4477-A8AD-1650-F9EA4EF1656E}"/>
              </a:ext>
            </a:extLst>
          </p:cNvPr>
          <p:cNvSpPr>
            <a:spLocks noGrp="1"/>
          </p:cNvSpPr>
          <p:nvPr>
            <p:ph type="ftr" sz="quarter" idx="3"/>
          </p:nvPr>
        </p:nvSpPr>
        <p:spPr>
          <a:xfrm>
            <a:off x="609600" y="6356350"/>
            <a:ext cx="10744199" cy="442131"/>
          </a:xfrm>
        </p:spPr>
        <p:txBody>
          <a:bodyPr/>
          <a:lstStyle/>
          <a:p>
            <a:r>
              <a:rPr lang="es-ES" dirty="0"/>
              <a:t>Q2W, </a:t>
            </a:r>
            <a:r>
              <a:rPr lang="es-ES" dirty="0" err="1"/>
              <a:t>every</a:t>
            </a:r>
            <a:r>
              <a:rPr lang="es-ES" dirty="0"/>
              <a:t> 2 </a:t>
            </a:r>
            <a:r>
              <a:rPr lang="es-ES" dirty="0" err="1"/>
              <a:t>weeks</a:t>
            </a:r>
            <a:r>
              <a:rPr lang="es-ES" dirty="0"/>
              <a:t>; Q3W, </a:t>
            </a:r>
            <a:r>
              <a:rPr lang="es-ES" dirty="0" err="1"/>
              <a:t>every</a:t>
            </a:r>
            <a:r>
              <a:rPr lang="es-ES" dirty="0"/>
              <a:t> 3 </a:t>
            </a:r>
            <a:r>
              <a:rPr lang="es-ES" dirty="0" err="1"/>
              <a:t>weeks</a:t>
            </a:r>
            <a:r>
              <a:rPr lang="es-ES" dirty="0"/>
              <a:t>; R, </a:t>
            </a:r>
            <a:r>
              <a:rPr lang="es-ES" dirty="0" err="1"/>
              <a:t>randomize</a:t>
            </a:r>
            <a:r>
              <a:rPr lang="es-ES" dirty="0"/>
              <a:t>.</a:t>
            </a:r>
          </a:p>
          <a:p>
            <a:r>
              <a:rPr lang="es-ES" dirty="0" err="1"/>
              <a:t>Hodi</a:t>
            </a:r>
            <a:r>
              <a:rPr lang="es-ES" dirty="0"/>
              <a:t> FS, et al. ASCO 2023. </a:t>
            </a:r>
            <a:r>
              <a:rPr lang="es-ES" dirty="0" err="1"/>
              <a:t>Abstract</a:t>
            </a:r>
            <a:r>
              <a:rPr lang="es-ES" dirty="0"/>
              <a:t> 9542.</a:t>
            </a:r>
          </a:p>
        </p:txBody>
      </p:sp>
      <p:pic>
        <p:nvPicPr>
          <p:cNvPr id="6" name="Picture 5">
            <a:extLst>
              <a:ext uri="{FF2B5EF4-FFF2-40B4-BE49-F238E27FC236}">
                <a16:creationId xmlns:a16="http://schemas.microsoft.com/office/drawing/2014/main" id="{E6997064-AFBE-400A-9BE9-5AC9B9FD5D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945137" y="176588"/>
            <a:ext cx="6994017" cy="3121691"/>
          </a:xfrm>
          <a:prstGeom prst="rect">
            <a:avLst/>
          </a:prstGeom>
        </p:spPr>
      </p:pic>
      <p:pic>
        <p:nvPicPr>
          <p:cNvPr id="8" name="Picture 7">
            <a:extLst>
              <a:ext uri="{FF2B5EF4-FFF2-40B4-BE49-F238E27FC236}">
                <a16:creationId xmlns:a16="http://schemas.microsoft.com/office/drawing/2014/main" id="{075F65E7-C0AF-41DF-4C27-76435F77753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92668" y="2784191"/>
            <a:ext cx="7419975" cy="3381375"/>
          </a:xfrm>
          <a:prstGeom prst="rect">
            <a:avLst/>
          </a:prstGeom>
        </p:spPr>
      </p:pic>
    </p:spTree>
    <p:extLst>
      <p:ext uri="{BB962C8B-B14F-4D97-AF65-F5344CB8AC3E}">
        <p14:creationId xmlns:p14="http://schemas.microsoft.com/office/powerpoint/2010/main" val="132872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3DB7-A0E2-AA43-8C90-27C23C3368A0}"/>
              </a:ext>
            </a:extLst>
          </p:cNvPr>
          <p:cNvSpPr>
            <a:spLocks noGrp="1"/>
          </p:cNvSpPr>
          <p:nvPr>
            <p:ph type="title"/>
          </p:nvPr>
        </p:nvSpPr>
        <p:spPr>
          <a:xfrm>
            <a:off x="609601" y="199505"/>
            <a:ext cx="10893136" cy="1185577"/>
          </a:xfrm>
        </p:spPr>
        <p:txBody>
          <a:bodyPr anchor="t">
            <a:normAutofit/>
          </a:bodyPr>
          <a:lstStyle/>
          <a:p>
            <a:r>
              <a:rPr lang="en-US" sz="2400" dirty="0"/>
              <a:t>Survival Outcomes in Patients with Advanced Melanoma with PFS at 3 Years on Immunotherapy in </a:t>
            </a:r>
            <a:r>
              <a:rPr lang="en-US" sz="2400" dirty="0" err="1"/>
              <a:t>CheckMate</a:t>
            </a:r>
            <a:r>
              <a:rPr lang="en-US" sz="2400" dirty="0"/>
              <a:t> 067</a:t>
            </a:r>
          </a:p>
        </p:txBody>
      </p:sp>
      <p:sp>
        <p:nvSpPr>
          <p:cNvPr id="4" name="Footer Placeholder 6">
            <a:extLst>
              <a:ext uri="{FF2B5EF4-FFF2-40B4-BE49-F238E27FC236}">
                <a16:creationId xmlns:a16="http://schemas.microsoft.com/office/drawing/2014/main" id="{6D7D46C1-6D5B-8B28-FCC2-16F304EF6864}"/>
              </a:ext>
            </a:extLst>
          </p:cNvPr>
          <p:cNvSpPr>
            <a:spLocks noGrp="1"/>
          </p:cNvSpPr>
          <p:nvPr>
            <p:ph type="ftr" sz="quarter" idx="3"/>
          </p:nvPr>
        </p:nvSpPr>
        <p:spPr>
          <a:xfrm>
            <a:off x="609600" y="6356350"/>
            <a:ext cx="10744199" cy="442131"/>
          </a:xfrm>
        </p:spPr>
        <p:txBody>
          <a:bodyPr/>
          <a:lstStyle/>
          <a:p>
            <a:r>
              <a:rPr lang="es-ES" dirty="0"/>
              <a:t>MSS, melanoma-</a:t>
            </a:r>
            <a:r>
              <a:rPr lang="es-ES" dirty="0" err="1"/>
              <a:t>specific</a:t>
            </a:r>
            <a:r>
              <a:rPr lang="es-ES" dirty="0"/>
              <a:t> </a:t>
            </a:r>
            <a:r>
              <a:rPr lang="es-ES" dirty="0" err="1"/>
              <a:t>survival</a:t>
            </a:r>
            <a:r>
              <a:rPr lang="es-ES" dirty="0"/>
              <a:t>.</a:t>
            </a:r>
          </a:p>
          <a:p>
            <a:r>
              <a:rPr lang="es-ES" dirty="0" err="1"/>
              <a:t>Hodi</a:t>
            </a:r>
            <a:r>
              <a:rPr lang="es-ES" dirty="0"/>
              <a:t> FS, et al. ASCO 2023. </a:t>
            </a:r>
            <a:r>
              <a:rPr lang="es-ES" dirty="0" err="1"/>
              <a:t>Abstract</a:t>
            </a:r>
            <a:r>
              <a:rPr lang="es-ES" dirty="0"/>
              <a:t> 9542.</a:t>
            </a:r>
          </a:p>
        </p:txBody>
      </p:sp>
      <p:pic>
        <p:nvPicPr>
          <p:cNvPr id="6" name="Picture 5">
            <a:extLst>
              <a:ext uri="{FF2B5EF4-FFF2-40B4-BE49-F238E27FC236}">
                <a16:creationId xmlns:a16="http://schemas.microsoft.com/office/drawing/2014/main" id="{1E499F46-0E46-0439-EAA2-5C80652C6DB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t="8571"/>
          <a:stretch/>
        </p:blipFill>
        <p:spPr>
          <a:xfrm>
            <a:off x="425350" y="1464300"/>
            <a:ext cx="5718464" cy="2246655"/>
          </a:xfrm>
          <a:prstGeom prst="rect">
            <a:avLst/>
          </a:prstGeom>
        </p:spPr>
      </p:pic>
      <p:pic>
        <p:nvPicPr>
          <p:cNvPr id="8" name="Picture 7">
            <a:extLst>
              <a:ext uri="{FF2B5EF4-FFF2-40B4-BE49-F238E27FC236}">
                <a16:creationId xmlns:a16="http://schemas.microsoft.com/office/drawing/2014/main" id="{37A6D8E9-179B-34B4-89FA-669ECD784312}"/>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t="8084"/>
          <a:stretch/>
        </p:blipFill>
        <p:spPr>
          <a:xfrm>
            <a:off x="6222423" y="1430759"/>
            <a:ext cx="5718464" cy="2246655"/>
          </a:xfrm>
          <a:prstGeom prst="rect">
            <a:avLst/>
          </a:prstGeom>
        </p:spPr>
      </p:pic>
      <p:pic>
        <p:nvPicPr>
          <p:cNvPr id="10" name="Picture 9">
            <a:extLst>
              <a:ext uri="{FF2B5EF4-FFF2-40B4-BE49-F238E27FC236}">
                <a16:creationId xmlns:a16="http://schemas.microsoft.com/office/drawing/2014/main" id="{E8A41906-54B5-9CAA-D6B7-A728DA4D9DD6}"/>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rcRect t="9502"/>
          <a:stretch/>
        </p:blipFill>
        <p:spPr>
          <a:xfrm>
            <a:off x="3363191" y="4169869"/>
            <a:ext cx="5718464" cy="2220863"/>
          </a:xfrm>
          <a:prstGeom prst="rect">
            <a:avLst/>
          </a:prstGeom>
        </p:spPr>
      </p:pic>
      <p:sp>
        <p:nvSpPr>
          <p:cNvPr id="11" name="TextBox 10">
            <a:extLst>
              <a:ext uri="{FF2B5EF4-FFF2-40B4-BE49-F238E27FC236}">
                <a16:creationId xmlns:a16="http://schemas.microsoft.com/office/drawing/2014/main" id="{2E814CE4-88FA-5C95-1DEF-B6372443CA56}"/>
              </a:ext>
            </a:extLst>
          </p:cNvPr>
          <p:cNvSpPr txBox="1"/>
          <p:nvPr/>
        </p:nvSpPr>
        <p:spPr>
          <a:xfrm>
            <a:off x="3976356" y="6382983"/>
            <a:ext cx="4873235" cy="415498"/>
          </a:xfrm>
          <a:prstGeom prst="rect">
            <a:avLst/>
          </a:prstGeom>
          <a:noFill/>
        </p:spPr>
        <p:txBody>
          <a:bodyPr wrap="square" rtlCol="0">
            <a:spAutoFit/>
          </a:bodyPr>
          <a:lstStyle/>
          <a:p>
            <a:r>
              <a:rPr lang="en-US" sz="1000" dirty="0"/>
              <a:t>a. Descriptive analysis. b. An event was defined as death due to melanoma or euthanasia, and deaths for any other reason were censored.</a:t>
            </a:r>
          </a:p>
        </p:txBody>
      </p:sp>
      <p:sp>
        <p:nvSpPr>
          <p:cNvPr id="3" name="TextBox 2">
            <a:extLst>
              <a:ext uri="{FF2B5EF4-FFF2-40B4-BE49-F238E27FC236}">
                <a16:creationId xmlns:a16="http://schemas.microsoft.com/office/drawing/2014/main" id="{E57C31B7-5CF3-BCB1-D981-18332A1FB7F4}"/>
              </a:ext>
            </a:extLst>
          </p:cNvPr>
          <p:cNvSpPr txBox="1"/>
          <p:nvPr/>
        </p:nvSpPr>
        <p:spPr>
          <a:xfrm>
            <a:off x="2742425" y="1098915"/>
            <a:ext cx="1241531" cy="400110"/>
          </a:xfrm>
          <a:prstGeom prst="rect">
            <a:avLst/>
          </a:prstGeom>
          <a:solidFill>
            <a:schemeClr val="accent2">
              <a:lumMod val="20000"/>
              <a:lumOff val="80000"/>
            </a:schemeClr>
          </a:solidFill>
          <a:ln>
            <a:solidFill>
              <a:schemeClr val="accent2"/>
            </a:solidFill>
          </a:ln>
        </p:spPr>
        <p:txBody>
          <a:bodyPr wrap="square">
            <a:spAutoFit/>
          </a:bodyPr>
          <a:lstStyle/>
          <a:p>
            <a:pPr algn="ctr"/>
            <a:r>
              <a:rPr lang="en-US" sz="2000" b="1" dirty="0">
                <a:solidFill>
                  <a:schemeClr val="accent2">
                    <a:lumMod val="50000"/>
                  </a:schemeClr>
                </a:solidFill>
              </a:rPr>
              <a:t>OS</a:t>
            </a:r>
          </a:p>
        </p:txBody>
      </p:sp>
      <p:sp>
        <p:nvSpPr>
          <p:cNvPr id="5" name="TextBox 4">
            <a:extLst>
              <a:ext uri="{FF2B5EF4-FFF2-40B4-BE49-F238E27FC236}">
                <a16:creationId xmlns:a16="http://schemas.microsoft.com/office/drawing/2014/main" id="{5C005BA4-DE9D-C0F4-C9D3-8587082C9C62}"/>
              </a:ext>
            </a:extLst>
          </p:cNvPr>
          <p:cNvSpPr txBox="1"/>
          <p:nvPr/>
        </p:nvSpPr>
        <p:spPr>
          <a:xfrm>
            <a:off x="8460889" y="1098915"/>
            <a:ext cx="1241531" cy="400110"/>
          </a:xfrm>
          <a:prstGeom prst="rect">
            <a:avLst/>
          </a:prstGeom>
          <a:solidFill>
            <a:schemeClr val="accent2">
              <a:lumMod val="20000"/>
              <a:lumOff val="80000"/>
            </a:schemeClr>
          </a:solidFill>
          <a:ln>
            <a:solidFill>
              <a:schemeClr val="accent2"/>
            </a:solidFill>
          </a:ln>
        </p:spPr>
        <p:txBody>
          <a:bodyPr wrap="square">
            <a:spAutoFit/>
          </a:bodyPr>
          <a:lstStyle/>
          <a:p>
            <a:pPr algn="ctr"/>
            <a:r>
              <a:rPr lang="en-US" sz="2000" b="1" dirty="0">
                <a:solidFill>
                  <a:schemeClr val="accent2">
                    <a:lumMod val="50000"/>
                  </a:schemeClr>
                </a:solidFill>
              </a:rPr>
              <a:t>PFS</a:t>
            </a:r>
          </a:p>
        </p:txBody>
      </p:sp>
      <p:sp>
        <p:nvSpPr>
          <p:cNvPr id="7" name="TextBox 6">
            <a:extLst>
              <a:ext uri="{FF2B5EF4-FFF2-40B4-BE49-F238E27FC236}">
                <a16:creationId xmlns:a16="http://schemas.microsoft.com/office/drawing/2014/main" id="{6E245FC7-3DFD-B50C-9ED4-D4FCCC6E613F}"/>
              </a:ext>
            </a:extLst>
          </p:cNvPr>
          <p:cNvSpPr txBox="1"/>
          <p:nvPr/>
        </p:nvSpPr>
        <p:spPr>
          <a:xfrm>
            <a:off x="5792207" y="3715194"/>
            <a:ext cx="1241531" cy="400110"/>
          </a:xfrm>
          <a:prstGeom prst="rect">
            <a:avLst/>
          </a:prstGeom>
          <a:solidFill>
            <a:schemeClr val="accent2">
              <a:lumMod val="20000"/>
              <a:lumOff val="80000"/>
            </a:schemeClr>
          </a:solidFill>
          <a:ln>
            <a:solidFill>
              <a:schemeClr val="accent2"/>
            </a:solidFill>
          </a:ln>
        </p:spPr>
        <p:txBody>
          <a:bodyPr wrap="square">
            <a:spAutoFit/>
          </a:bodyPr>
          <a:lstStyle/>
          <a:p>
            <a:pPr algn="ctr"/>
            <a:r>
              <a:rPr lang="en-US" sz="2000" b="1" dirty="0" err="1">
                <a:solidFill>
                  <a:schemeClr val="accent2">
                    <a:lumMod val="50000"/>
                  </a:schemeClr>
                </a:solidFill>
              </a:rPr>
              <a:t>MSS</a:t>
            </a:r>
            <a:r>
              <a:rPr lang="en-US" sz="2000" baseline="30000" dirty="0" err="1">
                <a:solidFill>
                  <a:schemeClr val="accent2">
                    <a:lumMod val="50000"/>
                  </a:schemeClr>
                </a:solidFill>
              </a:rPr>
              <a:t>a,b</a:t>
            </a:r>
            <a:endParaRPr lang="en-US" sz="2000" baseline="30000" dirty="0">
              <a:solidFill>
                <a:schemeClr val="accent2">
                  <a:lumMod val="50000"/>
                </a:schemeClr>
              </a:solidFill>
            </a:endParaRPr>
          </a:p>
        </p:txBody>
      </p:sp>
    </p:spTree>
    <p:extLst>
      <p:ext uri="{BB962C8B-B14F-4D97-AF65-F5344CB8AC3E}">
        <p14:creationId xmlns:p14="http://schemas.microsoft.com/office/powerpoint/2010/main" val="3381713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ACEBC-16AA-1495-3A57-94EE2A5648B4}"/>
              </a:ext>
            </a:extLst>
          </p:cNvPr>
          <p:cNvSpPr>
            <a:spLocks noGrp="1"/>
          </p:cNvSpPr>
          <p:nvPr>
            <p:ph type="title"/>
          </p:nvPr>
        </p:nvSpPr>
        <p:spPr>
          <a:xfrm>
            <a:off x="609599" y="199505"/>
            <a:ext cx="11416497" cy="1185577"/>
          </a:xfrm>
        </p:spPr>
        <p:txBody>
          <a:bodyPr anchor="t">
            <a:normAutofit/>
          </a:bodyPr>
          <a:lstStyle/>
          <a:p>
            <a:r>
              <a:rPr lang="en-US" sz="2800" dirty="0" err="1"/>
              <a:t>Fianlimab</a:t>
            </a:r>
            <a:r>
              <a:rPr lang="en-US" sz="2800" dirty="0"/>
              <a:t> (Anti-LAG-3) + </a:t>
            </a:r>
            <a:r>
              <a:rPr lang="en-US" sz="2800" dirty="0" err="1"/>
              <a:t>Cemiplimab</a:t>
            </a:r>
            <a:r>
              <a:rPr lang="en-US" sz="2800" dirty="0"/>
              <a:t> (Anti-PD-1) Dosing Schema</a:t>
            </a:r>
          </a:p>
        </p:txBody>
      </p:sp>
      <p:sp>
        <p:nvSpPr>
          <p:cNvPr id="7" name="Footer Placeholder 6">
            <a:extLst>
              <a:ext uri="{FF2B5EF4-FFF2-40B4-BE49-F238E27FC236}">
                <a16:creationId xmlns:a16="http://schemas.microsoft.com/office/drawing/2014/main" id="{08321C19-AADB-BF17-CD9F-EDF564DE5BE0}"/>
              </a:ext>
            </a:extLst>
          </p:cNvPr>
          <p:cNvSpPr>
            <a:spLocks noGrp="1"/>
          </p:cNvSpPr>
          <p:nvPr>
            <p:ph type="ftr" sz="quarter" idx="3"/>
          </p:nvPr>
        </p:nvSpPr>
        <p:spPr>
          <a:xfrm>
            <a:off x="609600" y="6356350"/>
            <a:ext cx="10744199" cy="442131"/>
          </a:xfrm>
        </p:spPr>
        <p:txBody>
          <a:bodyPr/>
          <a:lstStyle/>
          <a:p>
            <a:r>
              <a:rPr lang="en-US" dirty="0"/>
              <a:t>IV, intravenous; MM1#, initial cohort; MM2#, confirmatory cohort; MM3#, PD-1 experienced cohort.</a:t>
            </a:r>
          </a:p>
          <a:p>
            <a:r>
              <a:rPr lang="en-US" dirty="0"/>
              <a:t>Hamid O, et al. ASCO 2023. Abstract 9501.</a:t>
            </a:r>
          </a:p>
        </p:txBody>
      </p:sp>
      <p:pic>
        <p:nvPicPr>
          <p:cNvPr id="6" name="Picture 5">
            <a:extLst>
              <a:ext uri="{FF2B5EF4-FFF2-40B4-BE49-F238E27FC236}">
                <a16:creationId xmlns:a16="http://schemas.microsoft.com/office/drawing/2014/main" id="{F54C45B0-5591-A64F-23F3-D104AD2C63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77"/>
          <a:stretch/>
        </p:blipFill>
        <p:spPr>
          <a:xfrm>
            <a:off x="609599" y="966083"/>
            <a:ext cx="11173428" cy="5095504"/>
          </a:xfrm>
          <a:prstGeom prst="roundRect">
            <a:avLst>
              <a:gd name="adj" fmla="val 4664"/>
            </a:avLst>
          </a:prstGeom>
        </p:spPr>
      </p:pic>
    </p:spTree>
    <p:extLst>
      <p:ext uri="{BB962C8B-B14F-4D97-AF65-F5344CB8AC3E}">
        <p14:creationId xmlns:p14="http://schemas.microsoft.com/office/powerpoint/2010/main" val="3202167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A4C6-32C5-44CC-98E9-F81EFC752FFC}"/>
              </a:ext>
            </a:extLst>
          </p:cNvPr>
          <p:cNvSpPr>
            <a:spLocks noGrp="1"/>
          </p:cNvSpPr>
          <p:nvPr>
            <p:ph type="title"/>
          </p:nvPr>
        </p:nvSpPr>
        <p:spPr>
          <a:xfrm>
            <a:off x="609600" y="199505"/>
            <a:ext cx="10744200" cy="1185577"/>
          </a:xfrm>
        </p:spPr>
        <p:txBody>
          <a:bodyPr anchor="t">
            <a:normAutofit/>
          </a:bodyPr>
          <a:lstStyle/>
          <a:p>
            <a:r>
              <a:rPr lang="en-US" sz="2800" dirty="0" err="1"/>
              <a:t>Fianlimab</a:t>
            </a:r>
            <a:r>
              <a:rPr lang="en-US" sz="2800" dirty="0"/>
              <a:t> 1600 mg + </a:t>
            </a:r>
            <a:r>
              <a:rPr lang="en-US" sz="2800" dirty="0" err="1"/>
              <a:t>Cemiplimab</a:t>
            </a:r>
            <a:r>
              <a:rPr lang="en-US" sz="2800" dirty="0"/>
              <a:t> 350 mg IV Every 3 Weeks</a:t>
            </a:r>
          </a:p>
        </p:txBody>
      </p:sp>
      <p:sp>
        <p:nvSpPr>
          <p:cNvPr id="7" name="Footer Placeholder 6">
            <a:extLst>
              <a:ext uri="{FF2B5EF4-FFF2-40B4-BE49-F238E27FC236}">
                <a16:creationId xmlns:a16="http://schemas.microsoft.com/office/drawing/2014/main" id="{FA595711-4477-A8AD-1650-F9EA4EF1656E}"/>
              </a:ext>
            </a:extLst>
          </p:cNvPr>
          <p:cNvSpPr>
            <a:spLocks noGrp="1"/>
          </p:cNvSpPr>
          <p:nvPr>
            <p:ph type="ftr" sz="quarter" idx="3"/>
          </p:nvPr>
        </p:nvSpPr>
        <p:spPr>
          <a:xfrm>
            <a:off x="609600" y="6356350"/>
            <a:ext cx="10744199" cy="442131"/>
          </a:xfrm>
        </p:spPr>
        <p:txBody>
          <a:bodyPr/>
          <a:lstStyle/>
          <a:p>
            <a:r>
              <a:rPr lang="en-US" dirty="0"/>
              <a:t>KM, Kaplan-Meier; NE, not estimated.</a:t>
            </a:r>
          </a:p>
          <a:p>
            <a:r>
              <a:rPr lang="en-US" dirty="0"/>
              <a:t>Hamid O, et al. ASCO 2023. Abstract 9501.</a:t>
            </a:r>
          </a:p>
        </p:txBody>
      </p:sp>
      <p:pic>
        <p:nvPicPr>
          <p:cNvPr id="9" name="Picture 8">
            <a:extLst>
              <a:ext uri="{FF2B5EF4-FFF2-40B4-BE49-F238E27FC236}">
                <a16:creationId xmlns:a16="http://schemas.microsoft.com/office/drawing/2014/main" id="{DD83C324-5E88-6CF8-9AF9-1D893F2F1AAD}"/>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l="347" t="478" r="541" b="723"/>
          <a:stretch/>
        </p:blipFill>
        <p:spPr>
          <a:xfrm>
            <a:off x="1869969" y="968836"/>
            <a:ext cx="8452062" cy="5112397"/>
          </a:xfrm>
          <a:prstGeom prst="rect">
            <a:avLst/>
          </a:prstGeom>
        </p:spPr>
      </p:pic>
    </p:spTree>
    <p:extLst>
      <p:ext uri="{BB962C8B-B14F-4D97-AF65-F5344CB8AC3E}">
        <p14:creationId xmlns:p14="http://schemas.microsoft.com/office/powerpoint/2010/main" val="2457869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A4C6-32C5-44CC-98E9-F81EFC752FFC}"/>
              </a:ext>
            </a:extLst>
          </p:cNvPr>
          <p:cNvSpPr>
            <a:spLocks noGrp="1"/>
          </p:cNvSpPr>
          <p:nvPr>
            <p:ph type="title"/>
          </p:nvPr>
        </p:nvSpPr>
        <p:spPr>
          <a:xfrm>
            <a:off x="609600" y="199505"/>
            <a:ext cx="10744200" cy="1185577"/>
          </a:xfrm>
        </p:spPr>
        <p:txBody>
          <a:bodyPr/>
          <a:lstStyle/>
          <a:p>
            <a:r>
              <a:rPr lang="en-US" dirty="0"/>
              <a:t>Comparison of Tumor Response by ICI Regimen</a:t>
            </a:r>
          </a:p>
        </p:txBody>
      </p:sp>
      <p:sp>
        <p:nvSpPr>
          <p:cNvPr id="7" name="Footer Placeholder 6">
            <a:extLst>
              <a:ext uri="{FF2B5EF4-FFF2-40B4-BE49-F238E27FC236}">
                <a16:creationId xmlns:a16="http://schemas.microsoft.com/office/drawing/2014/main" id="{FA595711-4477-A8AD-1650-F9EA4EF1656E}"/>
              </a:ext>
            </a:extLst>
          </p:cNvPr>
          <p:cNvSpPr>
            <a:spLocks noGrp="1"/>
          </p:cNvSpPr>
          <p:nvPr>
            <p:ph type="ftr" sz="quarter" idx="3"/>
          </p:nvPr>
        </p:nvSpPr>
        <p:spPr>
          <a:xfrm>
            <a:off x="609600" y="6356350"/>
            <a:ext cx="10744199" cy="442131"/>
          </a:xfrm>
        </p:spPr>
        <p:txBody>
          <a:bodyPr/>
          <a:lstStyle/>
          <a:p>
            <a:r>
              <a:rPr lang="en-US" dirty="0"/>
              <a:t>Q4W, every 4 weeks.</a:t>
            </a:r>
          </a:p>
          <a:p>
            <a:r>
              <a:rPr lang="en-US" dirty="0"/>
              <a:t>1. Long G, et al. </a:t>
            </a:r>
            <a:r>
              <a:rPr lang="en-US" i="1" dirty="0"/>
              <a:t>NEJM Evid. </a:t>
            </a:r>
            <a:r>
              <a:rPr lang="en-US" dirty="0"/>
              <a:t>2023;2(4); 2. Larkin J, et al. </a:t>
            </a:r>
            <a:r>
              <a:rPr lang="en-US" i="1" dirty="0"/>
              <a:t>N Engl J Med. </a:t>
            </a:r>
            <a:r>
              <a:rPr lang="en-US" dirty="0"/>
              <a:t>2019;381(16):1535-1546; 3. </a:t>
            </a:r>
            <a:r>
              <a:rPr lang="en-US" dirty="0" err="1"/>
              <a:t>Wolchok</a:t>
            </a:r>
            <a:r>
              <a:rPr lang="en-US" dirty="0"/>
              <a:t> JD, et al. </a:t>
            </a:r>
            <a:r>
              <a:rPr lang="en-US" i="1" dirty="0"/>
              <a:t>J Clin Oncol. </a:t>
            </a:r>
            <a:r>
              <a:rPr lang="en-US" dirty="0"/>
              <a:t>2022;40(2):127-137.</a:t>
            </a:r>
          </a:p>
        </p:txBody>
      </p:sp>
      <p:graphicFrame>
        <p:nvGraphicFramePr>
          <p:cNvPr id="6" name="Table 7">
            <a:extLst>
              <a:ext uri="{FF2B5EF4-FFF2-40B4-BE49-F238E27FC236}">
                <a16:creationId xmlns:a16="http://schemas.microsoft.com/office/drawing/2014/main" id="{6D0CE47D-9835-D8C4-170B-22A00E16D874}"/>
              </a:ext>
            </a:extLst>
          </p:cNvPr>
          <p:cNvGraphicFramePr>
            <a:graphicFrameLocks noGrp="1"/>
          </p:cNvGraphicFramePr>
          <p:nvPr>
            <p:extLst>
              <p:ext uri="{D42A27DB-BD31-4B8C-83A1-F6EECF244321}">
                <p14:modId xmlns:p14="http://schemas.microsoft.com/office/powerpoint/2010/main" val="2754226811"/>
              </p:ext>
            </p:extLst>
          </p:nvPr>
        </p:nvGraphicFramePr>
        <p:xfrm>
          <a:off x="511203" y="1385082"/>
          <a:ext cx="11371120" cy="4368445"/>
        </p:xfrm>
        <a:graphic>
          <a:graphicData uri="http://schemas.openxmlformats.org/drawingml/2006/table">
            <a:tbl>
              <a:tblPr firstRow="1" bandRow="1">
                <a:tableStyleId>{F5AB1C69-6EDB-4FF4-983F-18BD219EF322}</a:tableStyleId>
              </a:tblPr>
              <a:tblGrid>
                <a:gridCol w="3541045">
                  <a:extLst>
                    <a:ext uri="{9D8B030D-6E8A-4147-A177-3AD203B41FA5}">
                      <a16:colId xmlns:a16="http://schemas.microsoft.com/office/drawing/2014/main" val="1055165436"/>
                    </a:ext>
                  </a:extLst>
                </a:gridCol>
                <a:gridCol w="2345419">
                  <a:extLst>
                    <a:ext uri="{9D8B030D-6E8A-4147-A177-3AD203B41FA5}">
                      <a16:colId xmlns:a16="http://schemas.microsoft.com/office/drawing/2014/main" val="2387741919"/>
                    </a:ext>
                  </a:extLst>
                </a:gridCol>
                <a:gridCol w="2742328">
                  <a:extLst>
                    <a:ext uri="{9D8B030D-6E8A-4147-A177-3AD203B41FA5}">
                      <a16:colId xmlns:a16="http://schemas.microsoft.com/office/drawing/2014/main" val="2782093178"/>
                    </a:ext>
                  </a:extLst>
                </a:gridCol>
                <a:gridCol w="2742328">
                  <a:extLst>
                    <a:ext uri="{9D8B030D-6E8A-4147-A177-3AD203B41FA5}">
                      <a16:colId xmlns:a16="http://schemas.microsoft.com/office/drawing/2014/main" val="16303047"/>
                    </a:ext>
                  </a:extLst>
                </a:gridCol>
              </a:tblGrid>
              <a:tr h="1553225">
                <a:tc>
                  <a:txBody>
                    <a:bodyPr/>
                    <a:lstStyle/>
                    <a:p>
                      <a:endParaRPr lang="en-US" dirty="0"/>
                    </a:p>
                  </a:txBody>
                  <a:tcPr anchor="ctr">
                    <a:solidFill>
                      <a:schemeClr val="accent3">
                        <a:lumMod val="75000"/>
                      </a:schemeClr>
                    </a:solidFill>
                  </a:tcPr>
                </a:tc>
                <a:tc>
                  <a:txBody>
                    <a:bodyPr/>
                    <a:lstStyle/>
                    <a:p>
                      <a:pPr algn="ctr"/>
                      <a:r>
                        <a:rPr lang="en-US" dirty="0"/>
                        <a:t>Nivolumab 480 mg </a:t>
                      </a:r>
                      <a:r>
                        <a:rPr lang="en-US" dirty="0" err="1"/>
                        <a:t>Q4W</a:t>
                      </a:r>
                      <a:endParaRPr lang="en-US" dirty="0"/>
                    </a:p>
                    <a:p>
                      <a:pPr algn="ctr"/>
                      <a:r>
                        <a:rPr lang="en-US" dirty="0"/>
                        <a:t>RELATIVITY-047</a:t>
                      </a:r>
                      <a:r>
                        <a:rPr lang="en-US" baseline="30000" dirty="0"/>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t>(N=359)</a:t>
                      </a:r>
                    </a:p>
                  </a:txBody>
                  <a:tcPr anchor="ctr">
                    <a:solidFill>
                      <a:schemeClr val="accent3">
                        <a:lumMod val="75000"/>
                      </a:schemeClr>
                    </a:solidFill>
                  </a:tcPr>
                </a:tc>
                <a:tc>
                  <a:txBody>
                    <a:bodyPr/>
                    <a:lstStyle/>
                    <a:p>
                      <a:pPr algn="ctr"/>
                      <a:r>
                        <a:rPr lang="en-US" dirty="0"/>
                        <a:t>Nivolumab 480 mg + Relatlimab 160 mg </a:t>
                      </a:r>
                      <a:r>
                        <a:rPr lang="en-US" dirty="0" err="1"/>
                        <a:t>Q4W</a:t>
                      </a:r>
                      <a:endParaRPr lang="en-US" dirty="0"/>
                    </a:p>
                    <a:p>
                      <a:pPr algn="ctr"/>
                      <a:r>
                        <a:rPr lang="en-US" dirty="0"/>
                        <a:t>RELATIVITY-047</a:t>
                      </a:r>
                      <a:r>
                        <a:rPr lang="en-US" baseline="30000" dirty="0"/>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t>(N=355)</a:t>
                      </a:r>
                    </a:p>
                  </a:txBody>
                  <a:tcPr anchor="ctr">
                    <a:solidFill>
                      <a:schemeClr val="accent3">
                        <a:lumMod val="75000"/>
                      </a:schemeClr>
                    </a:solidFill>
                  </a:tcPr>
                </a:tc>
                <a:tc>
                  <a:txBody>
                    <a:bodyPr/>
                    <a:lstStyle/>
                    <a:p>
                      <a:pPr algn="ctr"/>
                      <a:r>
                        <a:rPr lang="en-US" dirty="0"/>
                        <a:t>Ipilimumab 3 mg/kg + Nivolumab 1 mg/kg Q3W x 4 doses</a:t>
                      </a:r>
                    </a:p>
                    <a:p>
                      <a:pPr algn="ctr"/>
                      <a:r>
                        <a:rPr lang="en-US" dirty="0"/>
                        <a:t>CheckMate 067</a:t>
                      </a:r>
                      <a:r>
                        <a:rPr lang="en-US" baseline="30000" dirty="0"/>
                        <a:t>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t>(N=314)</a:t>
                      </a:r>
                    </a:p>
                  </a:txBody>
                  <a:tcPr anchor="ctr">
                    <a:solidFill>
                      <a:schemeClr val="accent3">
                        <a:lumMod val="75000"/>
                      </a:schemeClr>
                    </a:solidFill>
                  </a:tcPr>
                </a:tc>
                <a:extLst>
                  <a:ext uri="{0D108BD9-81ED-4DB2-BD59-A6C34878D82A}">
                    <a16:rowId xmlns:a16="http://schemas.microsoft.com/office/drawing/2014/main" val="229682680"/>
                  </a:ext>
                </a:extLst>
              </a:tr>
              <a:tr h="388306">
                <a:tc>
                  <a:txBody>
                    <a:bodyPr/>
                    <a:lstStyle/>
                    <a:p>
                      <a:r>
                        <a:rPr lang="en-US" b="1" dirty="0">
                          <a:solidFill>
                            <a:schemeClr val="tx1">
                              <a:lumMod val="50000"/>
                            </a:schemeClr>
                          </a:solidFill>
                        </a:rPr>
                        <a:t>Median follow-up, months</a:t>
                      </a:r>
                    </a:p>
                  </a:txBody>
                  <a:tcPr anchor="ctr"/>
                </a:tc>
                <a:tc>
                  <a:txBody>
                    <a:bodyPr/>
                    <a:lstStyle/>
                    <a:p>
                      <a:pPr algn="ctr"/>
                      <a:r>
                        <a:rPr lang="en-US" dirty="0">
                          <a:solidFill>
                            <a:schemeClr val="tx1">
                              <a:lumMod val="50000"/>
                            </a:schemeClr>
                          </a:solidFill>
                        </a:rPr>
                        <a:t>19.3</a:t>
                      </a:r>
                    </a:p>
                  </a:txBody>
                  <a:tcPr anchor="ctr"/>
                </a:tc>
                <a:tc>
                  <a:txBody>
                    <a:bodyPr/>
                    <a:lstStyle/>
                    <a:p>
                      <a:pPr algn="ctr"/>
                      <a:r>
                        <a:rPr lang="en-US" dirty="0">
                          <a:solidFill>
                            <a:schemeClr val="tx1">
                              <a:lumMod val="50000"/>
                            </a:schemeClr>
                          </a:solidFill>
                        </a:rPr>
                        <a:t>19.3</a:t>
                      </a:r>
                    </a:p>
                  </a:txBody>
                  <a:tcPr anchor="ctr"/>
                </a:tc>
                <a:tc>
                  <a:txBody>
                    <a:bodyPr/>
                    <a:lstStyle/>
                    <a:p>
                      <a:pPr algn="ctr"/>
                      <a:r>
                        <a:rPr lang="en-US" dirty="0">
                          <a:solidFill>
                            <a:schemeClr val="tx1">
                              <a:lumMod val="50000"/>
                            </a:schemeClr>
                          </a:solidFill>
                        </a:rPr>
                        <a:t>57.5</a:t>
                      </a:r>
                    </a:p>
                  </a:txBody>
                  <a:tcPr anchor="ctr"/>
                </a:tc>
                <a:extLst>
                  <a:ext uri="{0D108BD9-81ED-4DB2-BD59-A6C34878D82A}">
                    <a16:rowId xmlns:a16="http://schemas.microsoft.com/office/drawing/2014/main" val="3586311484"/>
                  </a:ext>
                </a:extLst>
              </a:tr>
              <a:tr h="679536">
                <a:tc>
                  <a:txBody>
                    <a:bodyPr/>
                    <a:lstStyle/>
                    <a:p>
                      <a:r>
                        <a:rPr lang="en-US" b="1" dirty="0">
                          <a:solidFill>
                            <a:schemeClr val="tx1">
                              <a:lumMod val="50000"/>
                            </a:schemeClr>
                          </a:solidFill>
                        </a:rPr>
                        <a:t>ORR, (95% CI)</a:t>
                      </a:r>
                    </a:p>
                  </a:txBody>
                  <a:tcPr anchor="ctr"/>
                </a:tc>
                <a:tc>
                  <a:txBody>
                    <a:bodyPr/>
                    <a:lstStyle/>
                    <a:p>
                      <a:pPr algn="ctr"/>
                      <a:r>
                        <a:rPr lang="en-US" dirty="0">
                          <a:solidFill>
                            <a:schemeClr val="tx1">
                              <a:lumMod val="50000"/>
                            </a:schemeClr>
                          </a:solidFill>
                        </a:rPr>
                        <a:t>33%</a:t>
                      </a:r>
                    </a:p>
                    <a:p>
                      <a:pPr algn="ctr"/>
                      <a:r>
                        <a:rPr lang="en-US" dirty="0">
                          <a:solidFill>
                            <a:schemeClr val="tx1">
                              <a:lumMod val="50000"/>
                            </a:schemeClr>
                          </a:solidFill>
                        </a:rPr>
                        <a:t>(28-38)</a:t>
                      </a:r>
                    </a:p>
                  </a:txBody>
                  <a:tcPr anchor="ctr"/>
                </a:tc>
                <a:tc>
                  <a:txBody>
                    <a:bodyPr/>
                    <a:lstStyle/>
                    <a:p>
                      <a:pPr algn="ctr"/>
                      <a:r>
                        <a:rPr lang="en-US" dirty="0">
                          <a:solidFill>
                            <a:schemeClr val="tx1">
                              <a:lumMod val="50000"/>
                            </a:schemeClr>
                          </a:solidFill>
                        </a:rPr>
                        <a:t>43%</a:t>
                      </a:r>
                    </a:p>
                    <a:p>
                      <a:pPr algn="ctr"/>
                      <a:r>
                        <a:rPr lang="en-US" dirty="0">
                          <a:solidFill>
                            <a:schemeClr val="tx1">
                              <a:lumMod val="50000"/>
                            </a:schemeClr>
                          </a:solidFill>
                        </a:rPr>
                        <a:t>(38-48)</a:t>
                      </a:r>
                    </a:p>
                  </a:txBody>
                  <a:tcPr anchor="ctr"/>
                </a:tc>
                <a:tc>
                  <a:txBody>
                    <a:bodyPr/>
                    <a:lstStyle/>
                    <a:p>
                      <a:pPr algn="ctr"/>
                      <a:r>
                        <a:rPr lang="en-US" dirty="0">
                          <a:solidFill>
                            <a:schemeClr val="tx1">
                              <a:lumMod val="50000"/>
                            </a:schemeClr>
                          </a:solidFill>
                        </a:rPr>
                        <a:t>58%</a:t>
                      </a:r>
                    </a:p>
                    <a:p>
                      <a:pPr algn="ctr"/>
                      <a:r>
                        <a:rPr lang="en-US" dirty="0">
                          <a:solidFill>
                            <a:schemeClr val="tx1">
                              <a:lumMod val="50000"/>
                            </a:schemeClr>
                          </a:solidFill>
                        </a:rPr>
                        <a:t>(53-64)</a:t>
                      </a:r>
                    </a:p>
                  </a:txBody>
                  <a:tcPr anchor="ctr"/>
                </a:tc>
                <a:extLst>
                  <a:ext uri="{0D108BD9-81ED-4DB2-BD59-A6C34878D82A}">
                    <a16:rowId xmlns:a16="http://schemas.microsoft.com/office/drawing/2014/main" val="3034634034"/>
                  </a:ext>
                </a:extLst>
              </a:tr>
              <a:tr h="388306">
                <a:tc>
                  <a:txBody>
                    <a:bodyPr/>
                    <a:lstStyle/>
                    <a:p>
                      <a:r>
                        <a:rPr lang="en-US" b="1" dirty="0">
                          <a:solidFill>
                            <a:schemeClr val="tx1">
                              <a:lumMod val="50000"/>
                            </a:schemeClr>
                          </a:solidFill>
                        </a:rPr>
                        <a:t>DCR</a:t>
                      </a:r>
                    </a:p>
                  </a:txBody>
                  <a:tcPr anchor="ctr"/>
                </a:tc>
                <a:tc>
                  <a:txBody>
                    <a:bodyPr/>
                    <a:lstStyle/>
                    <a:p>
                      <a:pPr algn="ctr"/>
                      <a:r>
                        <a:rPr lang="en-US" dirty="0">
                          <a:solidFill>
                            <a:schemeClr val="tx1">
                              <a:lumMod val="50000"/>
                            </a:schemeClr>
                          </a:solidFill>
                        </a:rPr>
                        <a:t>51%</a:t>
                      </a:r>
                    </a:p>
                  </a:txBody>
                  <a:tcPr anchor="ctr"/>
                </a:tc>
                <a:tc>
                  <a:txBody>
                    <a:bodyPr/>
                    <a:lstStyle/>
                    <a:p>
                      <a:pPr algn="ctr"/>
                      <a:r>
                        <a:rPr lang="en-US" dirty="0">
                          <a:solidFill>
                            <a:schemeClr val="tx1">
                              <a:lumMod val="50000"/>
                            </a:schemeClr>
                          </a:solidFill>
                        </a:rPr>
                        <a:t>63%</a:t>
                      </a:r>
                    </a:p>
                  </a:txBody>
                  <a:tcPr anchor="ctr"/>
                </a:tc>
                <a:tc>
                  <a:txBody>
                    <a:bodyPr/>
                    <a:lstStyle/>
                    <a:p>
                      <a:pPr algn="ctr"/>
                      <a:r>
                        <a:rPr lang="en-US" dirty="0">
                          <a:solidFill>
                            <a:schemeClr val="tx1">
                              <a:lumMod val="50000"/>
                            </a:schemeClr>
                          </a:solidFill>
                        </a:rPr>
                        <a:t>71%</a:t>
                      </a:r>
                    </a:p>
                  </a:txBody>
                  <a:tcPr anchor="ctr"/>
                </a:tc>
                <a:extLst>
                  <a:ext uri="{0D108BD9-81ED-4DB2-BD59-A6C34878D82A}">
                    <a16:rowId xmlns:a16="http://schemas.microsoft.com/office/drawing/2014/main" val="1213628620"/>
                  </a:ext>
                </a:extLst>
              </a:tr>
              <a:tr h="679536">
                <a:tc>
                  <a:txBody>
                    <a:bodyPr/>
                    <a:lstStyle/>
                    <a:p>
                      <a:r>
                        <a:rPr lang="en-US" b="1" dirty="0" err="1">
                          <a:solidFill>
                            <a:schemeClr val="tx1">
                              <a:lumMod val="50000"/>
                            </a:schemeClr>
                          </a:solidFill>
                        </a:rPr>
                        <a:t>DoR</a:t>
                      </a:r>
                      <a:r>
                        <a:rPr lang="en-US" b="1" dirty="0">
                          <a:solidFill>
                            <a:schemeClr val="tx1">
                              <a:lumMod val="50000"/>
                            </a:schemeClr>
                          </a:solidFill>
                        </a:rPr>
                        <a:t>, median (95% CI), months</a:t>
                      </a:r>
                    </a:p>
                  </a:txBody>
                  <a:tcPr anchor="ctr"/>
                </a:tc>
                <a:tc>
                  <a:txBody>
                    <a:bodyPr/>
                    <a:lstStyle/>
                    <a:p>
                      <a:pPr algn="ctr"/>
                      <a:r>
                        <a:rPr lang="en-US" dirty="0">
                          <a:solidFill>
                            <a:schemeClr val="tx1">
                              <a:lumMod val="50000"/>
                            </a:schemeClr>
                          </a:solidFill>
                        </a:rPr>
                        <a:t>NR</a:t>
                      </a:r>
                    </a:p>
                    <a:p>
                      <a:pPr algn="ctr"/>
                      <a:r>
                        <a:rPr lang="en-US" dirty="0">
                          <a:solidFill>
                            <a:schemeClr val="tx1">
                              <a:lumMod val="50000"/>
                            </a:schemeClr>
                          </a:solidFill>
                        </a:rPr>
                        <a:t>(30-NE)</a:t>
                      </a:r>
                    </a:p>
                  </a:txBody>
                  <a:tcPr anchor="ctr"/>
                </a:tc>
                <a:tc>
                  <a:txBody>
                    <a:bodyPr/>
                    <a:lstStyle/>
                    <a:p>
                      <a:pPr algn="ctr"/>
                      <a:r>
                        <a:rPr lang="en-US" dirty="0">
                          <a:solidFill>
                            <a:schemeClr val="tx1">
                              <a:lumMod val="50000"/>
                            </a:schemeClr>
                          </a:solidFill>
                        </a:rPr>
                        <a:t>NR</a:t>
                      </a:r>
                    </a:p>
                    <a:p>
                      <a:pPr algn="ctr"/>
                      <a:r>
                        <a:rPr lang="en-US" dirty="0">
                          <a:solidFill>
                            <a:schemeClr val="tx1">
                              <a:lumMod val="50000"/>
                            </a:schemeClr>
                          </a:solidFill>
                        </a:rPr>
                        <a:t>(30-NE)</a:t>
                      </a:r>
                    </a:p>
                  </a:txBody>
                  <a:tcPr anchor="ctr"/>
                </a:tc>
                <a:tc>
                  <a:txBody>
                    <a:bodyPr/>
                    <a:lstStyle/>
                    <a:p>
                      <a:pPr algn="ctr"/>
                      <a:r>
                        <a:rPr lang="en-US" dirty="0">
                          <a:solidFill>
                            <a:schemeClr val="tx1">
                              <a:lumMod val="50000"/>
                            </a:schemeClr>
                          </a:solidFill>
                        </a:rPr>
                        <a:t>NR</a:t>
                      </a:r>
                    </a:p>
                    <a:p>
                      <a:pPr algn="ctr"/>
                      <a:r>
                        <a:rPr lang="en-US" dirty="0">
                          <a:solidFill>
                            <a:schemeClr val="tx1">
                              <a:lumMod val="50000"/>
                            </a:schemeClr>
                          </a:solidFill>
                        </a:rPr>
                        <a:t>(62-NE)</a:t>
                      </a:r>
                    </a:p>
                  </a:txBody>
                  <a:tcPr anchor="ctr"/>
                </a:tc>
                <a:extLst>
                  <a:ext uri="{0D108BD9-81ED-4DB2-BD59-A6C34878D82A}">
                    <a16:rowId xmlns:a16="http://schemas.microsoft.com/office/drawing/2014/main" val="3520313815"/>
                  </a:ext>
                </a:extLst>
              </a:tr>
              <a:tr h="679536">
                <a:tc>
                  <a:txBody>
                    <a:bodyPr/>
                    <a:lstStyle/>
                    <a:p>
                      <a:r>
                        <a:rPr lang="en-US" b="1" dirty="0">
                          <a:solidFill>
                            <a:schemeClr val="tx1">
                              <a:lumMod val="50000"/>
                            </a:schemeClr>
                          </a:solidFill>
                        </a:rPr>
                        <a:t>KM-estimated PFS, median (95% CI), months</a:t>
                      </a:r>
                    </a:p>
                  </a:txBody>
                  <a:tcPr anchor="ctr"/>
                </a:tc>
                <a:tc>
                  <a:txBody>
                    <a:bodyPr/>
                    <a:lstStyle/>
                    <a:p>
                      <a:pPr algn="ctr"/>
                      <a:r>
                        <a:rPr lang="en-US" dirty="0">
                          <a:solidFill>
                            <a:schemeClr val="tx1">
                              <a:lumMod val="50000"/>
                            </a:schemeClr>
                          </a:solidFill>
                        </a:rPr>
                        <a:t>5</a:t>
                      </a:r>
                    </a:p>
                    <a:p>
                      <a:pPr algn="ctr"/>
                      <a:r>
                        <a:rPr lang="en-US" dirty="0">
                          <a:solidFill>
                            <a:schemeClr val="tx1">
                              <a:lumMod val="50000"/>
                            </a:schemeClr>
                          </a:solidFill>
                        </a:rPr>
                        <a:t>(3-6)</a:t>
                      </a:r>
                    </a:p>
                  </a:txBody>
                  <a:tcPr anchor="ctr"/>
                </a:tc>
                <a:tc>
                  <a:txBody>
                    <a:bodyPr/>
                    <a:lstStyle/>
                    <a:p>
                      <a:pPr algn="ctr"/>
                      <a:r>
                        <a:rPr lang="en-US" dirty="0">
                          <a:solidFill>
                            <a:schemeClr val="tx1">
                              <a:lumMod val="50000"/>
                            </a:schemeClr>
                          </a:solidFill>
                        </a:rPr>
                        <a:t>10</a:t>
                      </a:r>
                    </a:p>
                    <a:p>
                      <a:pPr algn="ctr"/>
                      <a:r>
                        <a:rPr lang="en-US" dirty="0">
                          <a:solidFill>
                            <a:schemeClr val="tx1">
                              <a:lumMod val="50000"/>
                            </a:schemeClr>
                          </a:solidFill>
                        </a:rPr>
                        <a:t>(7-15)</a:t>
                      </a:r>
                    </a:p>
                  </a:txBody>
                  <a:tcPr anchor="ctr"/>
                </a:tc>
                <a:tc>
                  <a:txBody>
                    <a:bodyPr/>
                    <a:lstStyle/>
                    <a:p>
                      <a:pPr algn="ctr"/>
                      <a:r>
                        <a:rPr lang="en-US" dirty="0">
                          <a:solidFill>
                            <a:schemeClr val="tx1">
                              <a:lumMod val="50000"/>
                            </a:schemeClr>
                          </a:solidFill>
                        </a:rPr>
                        <a:t>12</a:t>
                      </a:r>
                    </a:p>
                    <a:p>
                      <a:pPr algn="ctr"/>
                      <a:r>
                        <a:rPr lang="en-US" dirty="0">
                          <a:solidFill>
                            <a:schemeClr val="tx1">
                              <a:lumMod val="50000"/>
                            </a:schemeClr>
                          </a:solidFill>
                        </a:rPr>
                        <a:t>(9-19)</a:t>
                      </a:r>
                    </a:p>
                  </a:txBody>
                  <a:tcPr anchor="ctr"/>
                </a:tc>
                <a:extLst>
                  <a:ext uri="{0D108BD9-81ED-4DB2-BD59-A6C34878D82A}">
                    <a16:rowId xmlns:a16="http://schemas.microsoft.com/office/drawing/2014/main" val="328251986"/>
                  </a:ext>
                </a:extLst>
              </a:tr>
            </a:tbl>
          </a:graphicData>
        </a:graphic>
      </p:graphicFrame>
    </p:spTree>
    <p:extLst>
      <p:ext uri="{BB962C8B-B14F-4D97-AF65-F5344CB8AC3E}">
        <p14:creationId xmlns:p14="http://schemas.microsoft.com/office/powerpoint/2010/main" val="2258424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0ED5FC-3FF2-E085-573E-F018BE03CC12}"/>
              </a:ext>
            </a:extLst>
          </p:cNvPr>
          <p:cNvSpPr>
            <a:spLocks noGrp="1"/>
          </p:cNvSpPr>
          <p:nvPr>
            <p:ph type="title"/>
          </p:nvPr>
        </p:nvSpPr>
        <p:spPr>
          <a:xfrm>
            <a:off x="609600" y="199505"/>
            <a:ext cx="10744200" cy="1185577"/>
          </a:xfrm>
        </p:spPr>
        <p:txBody>
          <a:bodyPr anchor="ctr">
            <a:noAutofit/>
          </a:bodyPr>
          <a:lstStyle/>
          <a:p>
            <a:r>
              <a:rPr lang="en-US" dirty="0" err="1"/>
              <a:t>CheckMate</a:t>
            </a:r>
            <a:r>
              <a:rPr lang="en-US" dirty="0"/>
              <a:t> 511: Two Dosing Regimens of IPI + NIVO</a:t>
            </a:r>
          </a:p>
        </p:txBody>
      </p:sp>
      <p:sp>
        <p:nvSpPr>
          <p:cNvPr id="8" name="Footer Placeholder 7">
            <a:extLst>
              <a:ext uri="{FF2B5EF4-FFF2-40B4-BE49-F238E27FC236}">
                <a16:creationId xmlns:a16="http://schemas.microsoft.com/office/drawing/2014/main" id="{8F9A07C1-A662-B7A6-A188-C41FC7701D5B}"/>
              </a:ext>
            </a:extLst>
          </p:cNvPr>
          <p:cNvSpPr>
            <a:spLocks noGrp="1"/>
          </p:cNvSpPr>
          <p:nvPr>
            <p:ph type="ftr" sz="quarter" idx="3"/>
          </p:nvPr>
        </p:nvSpPr>
        <p:spPr>
          <a:xfrm>
            <a:off x="609600" y="6356350"/>
            <a:ext cx="10744199" cy="442131"/>
          </a:xfrm>
        </p:spPr>
        <p:txBody>
          <a:bodyPr/>
          <a:lstStyle/>
          <a:p>
            <a:r>
              <a:rPr lang="en-US" baseline="30000" dirty="0" err="1"/>
              <a:t>a</a:t>
            </a:r>
            <a:r>
              <a:rPr lang="en-US" dirty="0" err="1"/>
              <a:t>Rhabdomyolysis</a:t>
            </a:r>
            <a:r>
              <a:rPr lang="en-US" dirty="0"/>
              <a:t> and autoimmune myocarditis.
IPI1, ipilimumab 1 mg/kg; IPI3, ipilimumab 3 mg/kg; NIVO1, nivolumab 1 mg/kg; NIVO3, nivolumab 3 mg/kg. </a:t>
            </a:r>
          </a:p>
          <a:p>
            <a:pPr lvl="0"/>
            <a:r>
              <a:rPr lang="en-US" noProof="0" dirty="0" err="1"/>
              <a:t>Lebbé</a:t>
            </a:r>
            <a:r>
              <a:rPr lang="en-US" noProof="0" dirty="0"/>
              <a:t> C, et al. ASCO 2021. Abstract 9516.</a:t>
            </a:r>
          </a:p>
        </p:txBody>
      </p:sp>
      <p:pic>
        <p:nvPicPr>
          <p:cNvPr id="13" name="Picture 12">
            <a:extLst>
              <a:ext uri="{FF2B5EF4-FFF2-40B4-BE49-F238E27FC236}">
                <a16:creationId xmlns:a16="http://schemas.microsoft.com/office/drawing/2014/main" id="{42A93D62-C2DC-5985-288B-87BA10EB83C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8100" y="2200589"/>
            <a:ext cx="5943600" cy="3152612"/>
          </a:xfrm>
          <a:prstGeom prst="rect">
            <a:avLst/>
          </a:prstGeom>
        </p:spPr>
      </p:pic>
      <p:pic>
        <p:nvPicPr>
          <p:cNvPr id="15" name="Picture 14">
            <a:extLst>
              <a:ext uri="{FF2B5EF4-FFF2-40B4-BE49-F238E27FC236}">
                <a16:creationId xmlns:a16="http://schemas.microsoft.com/office/drawing/2014/main" id="{90E003FE-D5B2-90C8-3DEC-ECF036CB281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096000" y="2222963"/>
            <a:ext cx="5943600" cy="3136071"/>
          </a:xfrm>
          <a:prstGeom prst="rect">
            <a:avLst/>
          </a:prstGeom>
        </p:spPr>
      </p:pic>
      <p:sp>
        <p:nvSpPr>
          <p:cNvPr id="6" name="Text Placeholder 4">
            <a:extLst>
              <a:ext uri="{FF2B5EF4-FFF2-40B4-BE49-F238E27FC236}">
                <a16:creationId xmlns:a16="http://schemas.microsoft.com/office/drawing/2014/main" id="{634C4470-6643-D06D-2E76-368D3F42542B}"/>
              </a:ext>
            </a:extLst>
          </p:cNvPr>
          <p:cNvSpPr txBox="1">
            <a:spLocks/>
          </p:cNvSpPr>
          <p:nvPr/>
        </p:nvSpPr>
        <p:spPr>
          <a:xfrm>
            <a:off x="1735342" y="1636713"/>
            <a:ext cx="2549115" cy="387350"/>
          </a:xfrm>
          <a:prstGeom prst="rect">
            <a:avLst/>
          </a:prstGeom>
          <a:solidFill>
            <a:schemeClr val="accent2">
              <a:lumMod val="20000"/>
              <a:lumOff val="80000"/>
            </a:schemeClr>
          </a:solidFill>
          <a:ln>
            <a:solidFill>
              <a:schemeClr val="accent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accent2">
                    <a:lumMod val="50000"/>
                  </a:schemeClr>
                </a:solidFill>
              </a:rPr>
              <a:t>Safety Summary</a:t>
            </a:r>
          </a:p>
        </p:txBody>
      </p:sp>
      <p:sp>
        <p:nvSpPr>
          <p:cNvPr id="7" name="Text Placeholder 8">
            <a:extLst>
              <a:ext uri="{FF2B5EF4-FFF2-40B4-BE49-F238E27FC236}">
                <a16:creationId xmlns:a16="http://schemas.microsoft.com/office/drawing/2014/main" id="{974A7E2F-E4E6-81E7-0CCA-AAD7BD83E065}"/>
              </a:ext>
            </a:extLst>
          </p:cNvPr>
          <p:cNvSpPr txBox="1">
            <a:spLocks/>
          </p:cNvSpPr>
          <p:nvPr/>
        </p:nvSpPr>
        <p:spPr>
          <a:xfrm>
            <a:off x="6606880" y="1641475"/>
            <a:ext cx="4921839" cy="387350"/>
          </a:xfrm>
          <a:prstGeom prst="rect">
            <a:avLst/>
          </a:prstGeom>
          <a:solidFill>
            <a:schemeClr val="accent2">
              <a:lumMod val="20000"/>
              <a:lumOff val="80000"/>
            </a:schemeClr>
          </a:solidFill>
          <a:ln>
            <a:solidFill>
              <a:schemeClr val="accent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a:solidFill>
                  <a:schemeClr val="accent2">
                    <a:lumMod val="50000"/>
                  </a:schemeClr>
                </a:solidFill>
              </a:rPr>
              <a:t>Response per Investigator Assessment</a:t>
            </a:r>
            <a:endParaRPr lang="en-US" sz="1800" b="1" dirty="0">
              <a:solidFill>
                <a:schemeClr val="accent2">
                  <a:lumMod val="50000"/>
                </a:schemeClr>
              </a:solidFill>
            </a:endParaRPr>
          </a:p>
        </p:txBody>
      </p:sp>
    </p:spTree>
    <p:extLst>
      <p:ext uri="{BB962C8B-B14F-4D97-AF65-F5344CB8AC3E}">
        <p14:creationId xmlns:p14="http://schemas.microsoft.com/office/powerpoint/2010/main" val="3090093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2293-224E-0281-5305-F20CA285849B}"/>
              </a:ext>
            </a:extLst>
          </p:cNvPr>
          <p:cNvSpPr>
            <a:spLocks noGrp="1"/>
          </p:cNvSpPr>
          <p:nvPr>
            <p:ph type="title"/>
          </p:nvPr>
        </p:nvSpPr>
        <p:spPr>
          <a:xfrm>
            <a:off x="609600" y="199505"/>
            <a:ext cx="10744200" cy="1185577"/>
          </a:xfrm>
        </p:spPr>
        <p:txBody>
          <a:bodyPr>
            <a:normAutofit/>
          </a:bodyPr>
          <a:lstStyle/>
          <a:p>
            <a:r>
              <a:rPr lang="en-US" dirty="0" err="1"/>
              <a:t>CheckMate</a:t>
            </a:r>
            <a:r>
              <a:rPr lang="en-US" dirty="0"/>
              <a:t> 511: Two Dosing Regimens of IPI + NIVO</a:t>
            </a:r>
          </a:p>
        </p:txBody>
      </p:sp>
      <p:sp>
        <p:nvSpPr>
          <p:cNvPr id="3" name="Footer Placeholder 2">
            <a:extLst>
              <a:ext uri="{FF2B5EF4-FFF2-40B4-BE49-F238E27FC236}">
                <a16:creationId xmlns:a16="http://schemas.microsoft.com/office/drawing/2014/main" id="{61CFC636-4F02-D454-F735-CEFB970C3909}"/>
              </a:ext>
            </a:extLst>
          </p:cNvPr>
          <p:cNvSpPr>
            <a:spLocks noGrp="1"/>
          </p:cNvSpPr>
          <p:nvPr>
            <p:ph type="ftr" sz="quarter" idx="3"/>
          </p:nvPr>
        </p:nvSpPr>
        <p:spPr>
          <a:xfrm>
            <a:off x="609600" y="6356350"/>
            <a:ext cx="10744199" cy="442131"/>
          </a:xfrm>
        </p:spPr>
        <p:txBody>
          <a:bodyPr/>
          <a:lstStyle/>
          <a:p>
            <a:r>
              <a:rPr lang="en-US" baseline="30000" dirty="0"/>
              <a:t>a</a:t>
            </a:r>
            <a:r>
              <a:rPr lang="en-US" dirty="0"/>
              <a:t>NIVO2 + IPI1 vs NIVO1 + IPI3. The study was not designed or powered to formally compare NIVO3 + IPI1 with NIVO1 + IPI3 for the secondary efficacy endpoints. All statistical analyses are descriptive only.</a:t>
            </a:r>
          </a:p>
          <a:p>
            <a:r>
              <a:rPr lang="en-US" dirty="0" err="1"/>
              <a:t>Lebbé</a:t>
            </a:r>
            <a:r>
              <a:rPr lang="en-US" dirty="0"/>
              <a:t> C, et al. ASCO 2021. Abstract 9516.</a:t>
            </a:r>
          </a:p>
        </p:txBody>
      </p:sp>
      <p:pic>
        <p:nvPicPr>
          <p:cNvPr id="6" name="Picture 2">
            <a:extLst>
              <a:ext uri="{FF2B5EF4-FFF2-40B4-BE49-F238E27FC236}">
                <a16:creationId xmlns:a16="http://schemas.microsoft.com/office/drawing/2014/main" id="{F911CECD-26A6-3427-93D0-81C3980A6F0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81000" y="1845275"/>
            <a:ext cx="10972800" cy="35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D5936883-77DA-8A51-71EE-10170BED0C93}"/>
              </a:ext>
            </a:extLst>
          </p:cNvPr>
          <p:cNvSpPr txBox="1"/>
          <p:nvPr/>
        </p:nvSpPr>
        <p:spPr>
          <a:xfrm>
            <a:off x="609600" y="5596702"/>
            <a:ext cx="10186219" cy="369332"/>
          </a:xfrm>
          <a:prstGeom prst="rect">
            <a:avLst/>
          </a:prstGeom>
          <a:noFill/>
        </p:spPr>
        <p:txBody>
          <a:bodyPr wrap="square">
            <a:spAutoFit/>
          </a:bodyPr>
          <a:lstStyle/>
          <a:p>
            <a:pPr marL="285750" indent="-285750">
              <a:buFont typeface="Arial" panose="020B0604020202020204" pitchFamily="34" charset="0"/>
              <a:buChar char="•"/>
            </a:pPr>
            <a:r>
              <a:rPr lang="en-US" dirty="0"/>
              <a:t>Across patient subgroups, OS outcomes were generally similar with both regimens</a:t>
            </a:r>
          </a:p>
        </p:txBody>
      </p:sp>
      <p:sp>
        <p:nvSpPr>
          <p:cNvPr id="10" name="Text Placeholder 4">
            <a:extLst>
              <a:ext uri="{FF2B5EF4-FFF2-40B4-BE49-F238E27FC236}">
                <a16:creationId xmlns:a16="http://schemas.microsoft.com/office/drawing/2014/main" id="{4F80AF05-CAFB-B140-AB95-7EF32EACA4DF}"/>
              </a:ext>
            </a:extLst>
          </p:cNvPr>
          <p:cNvSpPr txBox="1">
            <a:spLocks/>
          </p:cNvSpPr>
          <p:nvPr/>
        </p:nvSpPr>
        <p:spPr>
          <a:xfrm>
            <a:off x="3206956" y="1281907"/>
            <a:ext cx="1300666" cy="387350"/>
          </a:xfrm>
          <a:prstGeom prst="rect">
            <a:avLst/>
          </a:prstGeom>
          <a:solidFill>
            <a:schemeClr val="accent2">
              <a:lumMod val="20000"/>
              <a:lumOff val="80000"/>
            </a:schemeClr>
          </a:solidFill>
          <a:ln>
            <a:solidFill>
              <a:schemeClr val="accent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accent2">
                    <a:lumMod val="50000"/>
                  </a:schemeClr>
                </a:solidFill>
              </a:rPr>
              <a:t>PFS</a:t>
            </a:r>
          </a:p>
        </p:txBody>
      </p:sp>
      <p:sp>
        <p:nvSpPr>
          <p:cNvPr id="11" name="Text Placeholder 8">
            <a:extLst>
              <a:ext uri="{FF2B5EF4-FFF2-40B4-BE49-F238E27FC236}">
                <a16:creationId xmlns:a16="http://schemas.microsoft.com/office/drawing/2014/main" id="{81DB38C0-3194-1BB0-F741-21C656173941}"/>
              </a:ext>
            </a:extLst>
          </p:cNvPr>
          <p:cNvSpPr txBox="1">
            <a:spLocks/>
          </p:cNvSpPr>
          <p:nvPr/>
        </p:nvSpPr>
        <p:spPr>
          <a:xfrm>
            <a:off x="8064206" y="1286669"/>
            <a:ext cx="1300665" cy="387350"/>
          </a:xfrm>
          <a:prstGeom prst="rect">
            <a:avLst/>
          </a:prstGeom>
          <a:solidFill>
            <a:schemeClr val="accent2">
              <a:lumMod val="20000"/>
              <a:lumOff val="80000"/>
            </a:schemeClr>
          </a:solidFill>
          <a:ln>
            <a:solidFill>
              <a:schemeClr val="accent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accent2">
                    <a:lumMod val="50000"/>
                  </a:schemeClr>
                </a:solidFill>
              </a:rPr>
              <a:t>OS</a:t>
            </a:r>
          </a:p>
        </p:txBody>
      </p:sp>
    </p:spTree>
    <p:extLst>
      <p:ext uri="{BB962C8B-B14F-4D97-AF65-F5344CB8AC3E}">
        <p14:creationId xmlns:p14="http://schemas.microsoft.com/office/powerpoint/2010/main" val="3955952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15F5-17A6-8E20-AD7E-F14FD0B1F169}"/>
              </a:ext>
            </a:extLst>
          </p:cNvPr>
          <p:cNvSpPr>
            <a:spLocks noGrp="1"/>
          </p:cNvSpPr>
          <p:nvPr>
            <p:ph type="title"/>
          </p:nvPr>
        </p:nvSpPr>
        <p:spPr/>
        <p:txBody>
          <a:bodyPr/>
          <a:lstStyle/>
          <a:p>
            <a:r>
              <a:rPr lang="en-US"/>
              <a:t>Data Supporting Dual ICI Regimens in Metastatic Melanoma</a:t>
            </a:r>
            <a:endParaRPr lang="en-US" dirty="0"/>
          </a:p>
        </p:txBody>
      </p:sp>
      <p:sp>
        <p:nvSpPr>
          <p:cNvPr id="7" name="Footer Placeholder 6">
            <a:extLst>
              <a:ext uri="{FF2B5EF4-FFF2-40B4-BE49-F238E27FC236}">
                <a16:creationId xmlns:a16="http://schemas.microsoft.com/office/drawing/2014/main" id="{84809E51-6B0F-2E04-C822-D90E358A169D}"/>
              </a:ext>
            </a:extLst>
          </p:cNvPr>
          <p:cNvSpPr>
            <a:spLocks noGrp="1"/>
          </p:cNvSpPr>
          <p:nvPr>
            <p:ph type="ftr" sz="quarter" idx="3"/>
          </p:nvPr>
        </p:nvSpPr>
        <p:spPr/>
        <p:txBody>
          <a:bodyPr/>
          <a:lstStyle/>
          <a:p>
            <a:r>
              <a:rPr lang="en-US"/>
              <a:t>1. Livingstone E, et al. </a:t>
            </a:r>
            <a:r>
              <a:rPr lang="en-US" i="1"/>
              <a:t>Lancet</a:t>
            </a:r>
            <a:r>
              <a:rPr lang="en-US"/>
              <a:t>. 2022;400(10358):1117-1129; 2. Tawbi HA, et al. </a:t>
            </a:r>
            <a:r>
              <a:rPr lang="en-US" i="1"/>
              <a:t>Lancet Oncol</a:t>
            </a:r>
            <a:r>
              <a:rPr lang="en-US"/>
              <a:t>. 2021;22(12):1692-1704; 3. Ma V, et al. </a:t>
            </a:r>
            <a:r>
              <a:rPr lang="en-US" i="1"/>
              <a:t>J Immunother Cancer.</a:t>
            </a:r>
            <a:r>
              <a:rPr lang="en-US"/>
              <a:t> 2020;8(suppl 3):A143-A144; 4. </a:t>
            </a:r>
            <a:r>
              <a:rPr lang="es-ES"/>
              <a:t>Hodi FS, et al. ASCO 2022. Abstract 9522; </a:t>
            </a:r>
            <a:r>
              <a:rPr lang="en-US"/>
              <a:t>5. Tawbi HA, et al. ASCO 2023. Abstract 9502.</a:t>
            </a:r>
            <a:endParaRPr lang="en-US" dirty="0"/>
          </a:p>
        </p:txBody>
      </p:sp>
      <p:grpSp>
        <p:nvGrpSpPr>
          <p:cNvPr id="13" name="Group 12">
            <a:extLst>
              <a:ext uri="{FF2B5EF4-FFF2-40B4-BE49-F238E27FC236}">
                <a16:creationId xmlns:a16="http://schemas.microsoft.com/office/drawing/2014/main" id="{228DDB56-99E5-2FFA-879F-FA15F7D11A06}"/>
              </a:ext>
            </a:extLst>
          </p:cNvPr>
          <p:cNvGrpSpPr/>
          <p:nvPr/>
        </p:nvGrpSpPr>
        <p:grpSpPr>
          <a:xfrm>
            <a:off x="1100878" y="1544343"/>
            <a:ext cx="9990243" cy="4552461"/>
            <a:chOff x="1606012" y="1672930"/>
            <a:chExt cx="8127920" cy="4552461"/>
          </a:xfrm>
        </p:grpSpPr>
        <p:sp>
          <p:nvSpPr>
            <p:cNvPr id="14" name="Freeform 13">
              <a:extLst>
                <a:ext uri="{FF2B5EF4-FFF2-40B4-BE49-F238E27FC236}">
                  <a16:creationId xmlns:a16="http://schemas.microsoft.com/office/drawing/2014/main" id="{0748855A-FCBB-8F2C-7BFF-EBBED2988C80}"/>
                </a:ext>
              </a:extLst>
            </p:cNvPr>
            <p:cNvSpPr/>
            <p:nvPr/>
          </p:nvSpPr>
          <p:spPr>
            <a:xfrm>
              <a:off x="1606012" y="1672930"/>
              <a:ext cx="3798093" cy="1519237"/>
            </a:xfrm>
            <a:custGeom>
              <a:avLst/>
              <a:gdLst>
                <a:gd name="connsiteX0" fmla="*/ 0 w 3798093"/>
                <a:gd name="connsiteY0" fmla="*/ 0 h 1519237"/>
                <a:gd name="connsiteX1" fmla="*/ 3798093 w 3798093"/>
                <a:gd name="connsiteY1" fmla="*/ 0 h 1519237"/>
                <a:gd name="connsiteX2" fmla="*/ 3798093 w 3798093"/>
                <a:gd name="connsiteY2" fmla="*/ 1519237 h 1519237"/>
                <a:gd name="connsiteX3" fmla="*/ 0 w 3798093"/>
                <a:gd name="connsiteY3" fmla="*/ 1519237 h 1519237"/>
                <a:gd name="connsiteX4" fmla="*/ 0 w 3798093"/>
                <a:gd name="connsiteY4" fmla="*/ 0 h 151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1519237">
                  <a:moveTo>
                    <a:pt x="0" y="0"/>
                  </a:moveTo>
                  <a:lnTo>
                    <a:pt x="3798093" y="0"/>
                  </a:lnTo>
                  <a:lnTo>
                    <a:pt x="3798093" y="1519237"/>
                  </a:lnTo>
                  <a:lnTo>
                    <a:pt x="0" y="1519237"/>
                  </a:lnTo>
                  <a:lnTo>
                    <a:pt x="0" y="0"/>
                  </a:lnTo>
                  <a:close/>
                </a:path>
              </a:pathLst>
            </a:custGeom>
            <a:solidFill>
              <a:schemeClr val="accent3">
                <a:lumMod val="75000"/>
              </a:schemeClr>
            </a:solidFill>
            <a:ln>
              <a:solidFill>
                <a:schemeClr val="accent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800" b="1" kern="1200" dirty="0"/>
                <a:t>Ipilimumab + nivolumab</a:t>
              </a:r>
            </a:p>
          </p:txBody>
        </p:sp>
        <p:sp>
          <p:nvSpPr>
            <p:cNvPr id="15" name="Freeform 14">
              <a:extLst>
                <a:ext uri="{FF2B5EF4-FFF2-40B4-BE49-F238E27FC236}">
                  <a16:creationId xmlns:a16="http://schemas.microsoft.com/office/drawing/2014/main" id="{232388D1-2B31-3E87-B635-2E88DBF3A6C7}"/>
                </a:ext>
              </a:extLst>
            </p:cNvPr>
            <p:cNvSpPr/>
            <p:nvPr/>
          </p:nvSpPr>
          <p:spPr>
            <a:xfrm>
              <a:off x="1606012" y="3192167"/>
              <a:ext cx="3798093" cy="3033224"/>
            </a:xfrm>
            <a:custGeom>
              <a:avLst/>
              <a:gdLst>
                <a:gd name="connsiteX0" fmla="*/ 0 w 3798093"/>
                <a:gd name="connsiteY0" fmla="*/ 0 h 3033224"/>
                <a:gd name="connsiteX1" fmla="*/ 3798093 w 3798093"/>
                <a:gd name="connsiteY1" fmla="*/ 0 h 3033224"/>
                <a:gd name="connsiteX2" fmla="*/ 3798093 w 3798093"/>
                <a:gd name="connsiteY2" fmla="*/ 3033224 h 3033224"/>
                <a:gd name="connsiteX3" fmla="*/ 0 w 3798093"/>
                <a:gd name="connsiteY3" fmla="*/ 3033224 h 3033224"/>
                <a:gd name="connsiteX4" fmla="*/ 0 w 3798093"/>
                <a:gd name="connsiteY4" fmla="*/ 0 h 303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3033224">
                  <a:moveTo>
                    <a:pt x="0" y="0"/>
                  </a:moveTo>
                  <a:lnTo>
                    <a:pt x="3798093" y="0"/>
                  </a:lnTo>
                  <a:lnTo>
                    <a:pt x="3798093" y="3033224"/>
                  </a:lnTo>
                  <a:lnTo>
                    <a:pt x="0" y="3033224"/>
                  </a:lnTo>
                  <a:lnTo>
                    <a:pt x="0" y="0"/>
                  </a:lnTo>
                  <a:close/>
                </a:path>
              </a:pathLst>
            </a:custGeom>
            <a:solidFill>
              <a:schemeClr val="accent3">
                <a:lumMod val="20000"/>
                <a:lumOff val="80000"/>
                <a:alpha val="90000"/>
              </a:schemeClr>
            </a:solidFill>
            <a:ln>
              <a:solidFill>
                <a:schemeClr val="accent3">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342900" lvl="1" indent="-342900" algn="l" defTabSz="1066800">
                <a:spcBef>
                  <a:spcPct val="0"/>
                </a:spcBef>
                <a:spcAft>
                  <a:spcPts val="600"/>
                </a:spcAft>
                <a:buFont typeface="Arial" panose="020B0604020202020204" pitchFamily="34" charset="0"/>
                <a:buChar char="•"/>
              </a:pPr>
              <a:r>
                <a:rPr lang="en-US" sz="2200" kern="1200" dirty="0">
                  <a:solidFill>
                    <a:schemeClr val="tx1">
                      <a:lumMod val="50000"/>
                    </a:schemeClr>
                  </a:solidFill>
                </a:rPr>
                <a:t>Adjuvant stage IV: IMMUNED</a:t>
              </a:r>
              <a:r>
                <a:rPr lang="en-US" sz="2200" kern="1200" baseline="30000" dirty="0">
                  <a:solidFill>
                    <a:schemeClr val="tx1">
                      <a:lumMod val="50000"/>
                    </a:schemeClr>
                  </a:solidFill>
                </a:rPr>
                <a:t>1</a:t>
              </a:r>
            </a:p>
            <a:p>
              <a:pPr marL="342900" lvl="1" indent="-342900" algn="l" defTabSz="1066800">
                <a:spcBef>
                  <a:spcPct val="0"/>
                </a:spcBef>
                <a:spcAft>
                  <a:spcPts val="600"/>
                </a:spcAft>
                <a:buFont typeface="Arial" panose="020B0604020202020204" pitchFamily="34" charset="0"/>
                <a:buChar char="•"/>
              </a:pPr>
              <a:r>
                <a:rPr lang="en-US" sz="2200" kern="1200" dirty="0">
                  <a:solidFill>
                    <a:schemeClr val="tx1">
                      <a:lumMod val="50000"/>
                    </a:schemeClr>
                  </a:solidFill>
                </a:rPr>
                <a:t>Brain metastases: </a:t>
              </a:r>
              <a:r>
                <a:rPr lang="en-US" sz="2200" kern="1200" dirty="0" err="1">
                  <a:solidFill>
                    <a:schemeClr val="tx1">
                      <a:lumMod val="50000"/>
                    </a:schemeClr>
                  </a:solidFill>
                </a:rPr>
                <a:t>CheckMate</a:t>
              </a:r>
              <a:r>
                <a:rPr lang="en-US" sz="2200" kern="1200" dirty="0">
                  <a:solidFill>
                    <a:schemeClr val="tx1">
                      <a:lumMod val="50000"/>
                    </a:schemeClr>
                  </a:solidFill>
                </a:rPr>
                <a:t> 204</a:t>
              </a:r>
              <a:r>
                <a:rPr lang="en-US" sz="2200" kern="1200" baseline="30000" dirty="0">
                  <a:solidFill>
                    <a:schemeClr val="tx1">
                      <a:lumMod val="50000"/>
                    </a:schemeClr>
                  </a:solidFill>
                </a:rPr>
                <a:t>2</a:t>
              </a:r>
            </a:p>
            <a:p>
              <a:pPr marL="342900" lvl="1" indent="-342900" algn="l" defTabSz="1066800">
                <a:spcBef>
                  <a:spcPct val="0"/>
                </a:spcBef>
                <a:spcAft>
                  <a:spcPts val="600"/>
                </a:spcAft>
                <a:buFont typeface="Arial" panose="020B0604020202020204" pitchFamily="34" charset="0"/>
                <a:buChar char="•"/>
              </a:pPr>
              <a:r>
                <a:rPr lang="en-US" sz="2200" kern="1200" dirty="0">
                  <a:solidFill>
                    <a:schemeClr val="tx1">
                      <a:lumMod val="50000"/>
                    </a:schemeClr>
                  </a:solidFill>
                </a:rPr>
                <a:t>Hepatic metastases</a:t>
              </a:r>
              <a:r>
                <a:rPr lang="en-US" sz="2200" kern="1200" baseline="30000" dirty="0">
                  <a:solidFill>
                    <a:schemeClr val="tx1">
                      <a:lumMod val="50000"/>
                    </a:schemeClr>
                  </a:solidFill>
                </a:rPr>
                <a:t>3</a:t>
              </a:r>
            </a:p>
            <a:p>
              <a:pPr marL="342900" lvl="1" indent="-342900" algn="l" defTabSz="1066800">
                <a:spcBef>
                  <a:spcPct val="0"/>
                </a:spcBef>
                <a:spcAft>
                  <a:spcPts val="600"/>
                </a:spcAft>
                <a:buFont typeface="Arial" panose="020B0604020202020204" pitchFamily="34" charset="0"/>
                <a:buChar char="•"/>
              </a:pPr>
              <a:r>
                <a:rPr lang="en-US" sz="2200" kern="1200" dirty="0">
                  <a:solidFill>
                    <a:schemeClr val="tx1">
                      <a:lumMod val="50000"/>
                    </a:schemeClr>
                  </a:solidFill>
                </a:rPr>
                <a:t>BRAF-mutant: </a:t>
              </a:r>
              <a:r>
                <a:rPr lang="en-US" sz="2200" kern="1200" dirty="0" err="1">
                  <a:solidFill>
                    <a:schemeClr val="tx1">
                      <a:lumMod val="50000"/>
                    </a:schemeClr>
                  </a:solidFill>
                </a:rPr>
                <a:t>CheckMate</a:t>
              </a:r>
              <a:r>
                <a:rPr lang="en-US" sz="2200" kern="1200" dirty="0">
                  <a:solidFill>
                    <a:schemeClr val="tx1">
                      <a:lumMod val="50000"/>
                    </a:schemeClr>
                  </a:solidFill>
                </a:rPr>
                <a:t> 067</a:t>
              </a:r>
              <a:r>
                <a:rPr lang="en-US" sz="2200" kern="1200" baseline="30000" dirty="0">
                  <a:solidFill>
                    <a:schemeClr val="tx1">
                      <a:lumMod val="50000"/>
                    </a:schemeClr>
                  </a:solidFill>
                </a:rPr>
                <a:t>4</a:t>
              </a:r>
            </a:p>
            <a:p>
              <a:pPr marL="342900" lvl="1" indent="-342900" algn="l" defTabSz="1066800">
                <a:spcBef>
                  <a:spcPct val="0"/>
                </a:spcBef>
                <a:spcAft>
                  <a:spcPts val="600"/>
                </a:spcAft>
                <a:buFont typeface="Arial" panose="020B0604020202020204" pitchFamily="34" charset="0"/>
                <a:buChar char="•"/>
              </a:pPr>
              <a:r>
                <a:rPr lang="en-US" sz="2200" kern="1200" dirty="0">
                  <a:solidFill>
                    <a:schemeClr val="tx1">
                      <a:lumMod val="50000"/>
                    </a:schemeClr>
                  </a:solidFill>
                </a:rPr>
                <a:t>7.5-year follow-up data: </a:t>
              </a:r>
              <a:r>
                <a:rPr lang="en-US" sz="2200" kern="1200" dirty="0" err="1">
                  <a:solidFill>
                    <a:schemeClr val="tx1">
                      <a:lumMod val="50000"/>
                    </a:schemeClr>
                  </a:solidFill>
                </a:rPr>
                <a:t>CheckMate</a:t>
              </a:r>
              <a:r>
                <a:rPr lang="en-US" sz="2200" kern="1200" dirty="0">
                  <a:solidFill>
                    <a:schemeClr val="tx1">
                      <a:lumMod val="50000"/>
                    </a:schemeClr>
                  </a:solidFill>
                </a:rPr>
                <a:t> 067</a:t>
              </a:r>
              <a:r>
                <a:rPr lang="en-US" sz="2200" kern="1200" baseline="30000" dirty="0">
                  <a:solidFill>
                    <a:schemeClr val="tx1">
                      <a:lumMod val="50000"/>
                    </a:schemeClr>
                  </a:solidFill>
                </a:rPr>
                <a:t>4</a:t>
              </a:r>
            </a:p>
            <a:p>
              <a:pPr marL="342900" lvl="1" indent="-342900" algn="l" defTabSz="1066800">
                <a:spcBef>
                  <a:spcPct val="0"/>
                </a:spcBef>
                <a:spcAft>
                  <a:spcPts val="600"/>
                </a:spcAft>
                <a:buFont typeface="Arial" panose="020B0604020202020204" pitchFamily="34" charset="0"/>
                <a:buChar char="•"/>
              </a:pPr>
              <a:endParaRPr lang="en-US" sz="2200" kern="1200" dirty="0">
                <a:solidFill>
                  <a:schemeClr val="tx1">
                    <a:lumMod val="50000"/>
                  </a:schemeClr>
                </a:solidFill>
              </a:endParaRPr>
            </a:p>
          </p:txBody>
        </p:sp>
        <p:sp>
          <p:nvSpPr>
            <p:cNvPr id="16" name="Freeform 15">
              <a:extLst>
                <a:ext uri="{FF2B5EF4-FFF2-40B4-BE49-F238E27FC236}">
                  <a16:creationId xmlns:a16="http://schemas.microsoft.com/office/drawing/2014/main" id="{5ACD5D21-0F51-E140-0D05-2B33BBF9B9E4}"/>
                </a:ext>
              </a:extLst>
            </p:cNvPr>
            <p:cNvSpPr/>
            <p:nvPr/>
          </p:nvSpPr>
          <p:spPr>
            <a:xfrm>
              <a:off x="5935839" y="1672930"/>
              <a:ext cx="3798093" cy="1519237"/>
            </a:xfrm>
            <a:custGeom>
              <a:avLst/>
              <a:gdLst>
                <a:gd name="connsiteX0" fmla="*/ 0 w 3798093"/>
                <a:gd name="connsiteY0" fmla="*/ 0 h 1519237"/>
                <a:gd name="connsiteX1" fmla="*/ 3798093 w 3798093"/>
                <a:gd name="connsiteY1" fmla="*/ 0 h 1519237"/>
                <a:gd name="connsiteX2" fmla="*/ 3798093 w 3798093"/>
                <a:gd name="connsiteY2" fmla="*/ 1519237 h 1519237"/>
                <a:gd name="connsiteX3" fmla="*/ 0 w 3798093"/>
                <a:gd name="connsiteY3" fmla="*/ 1519237 h 1519237"/>
                <a:gd name="connsiteX4" fmla="*/ 0 w 3798093"/>
                <a:gd name="connsiteY4" fmla="*/ 0 h 151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1519237">
                  <a:moveTo>
                    <a:pt x="0" y="0"/>
                  </a:moveTo>
                  <a:lnTo>
                    <a:pt x="3798093" y="0"/>
                  </a:lnTo>
                  <a:lnTo>
                    <a:pt x="3798093" y="1519237"/>
                  </a:lnTo>
                  <a:lnTo>
                    <a:pt x="0" y="1519237"/>
                  </a:lnTo>
                  <a:lnTo>
                    <a:pt x="0" y="0"/>
                  </a:lnTo>
                  <a:close/>
                </a:path>
              </a:pathLst>
            </a:custGeom>
            <a:solidFill>
              <a:schemeClr val="accent2">
                <a:lumMod val="75000"/>
              </a:schemeClr>
            </a:solidFill>
            <a:ln>
              <a:solidFill>
                <a:schemeClr val="accent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800" b="1" kern="1200" dirty="0"/>
                <a:t>Nivolumab + </a:t>
              </a:r>
              <a:r>
                <a:rPr lang="en-US" sz="2800" b="1" kern="1200" dirty="0" err="1"/>
                <a:t>relatlimab</a:t>
              </a:r>
              <a:endParaRPr lang="en-US" sz="2800" b="1" kern="1200" dirty="0"/>
            </a:p>
          </p:txBody>
        </p:sp>
        <p:sp>
          <p:nvSpPr>
            <p:cNvPr id="17" name="Freeform 16">
              <a:extLst>
                <a:ext uri="{FF2B5EF4-FFF2-40B4-BE49-F238E27FC236}">
                  <a16:creationId xmlns:a16="http://schemas.microsoft.com/office/drawing/2014/main" id="{7CCAF994-84EF-5BA2-24C5-DAE693E349F8}"/>
                </a:ext>
              </a:extLst>
            </p:cNvPr>
            <p:cNvSpPr/>
            <p:nvPr/>
          </p:nvSpPr>
          <p:spPr>
            <a:xfrm>
              <a:off x="5935839" y="3192167"/>
              <a:ext cx="3798093" cy="3033224"/>
            </a:xfrm>
            <a:custGeom>
              <a:avLst/>
              <a:gdLst>
                <a:gd name="connsiteX0" fmla="*/ 0 w 3798093"/>
                <a:gd name="connsiteY0" fmla="*/ 0 h 3033224"/>
                <a:gd name="connsiteX1" fmla="*/ 3798093 w 3798093"/>
                <a:gd name="connsiteY1" fmla="*/ 0 h 3033224"/>
                <a:gd name="connsiteX2" fmla="*/ 3798093 w 3798093"/>
                <a:gd name="connsiteY2" fmla="*/ 3033224 h 3033224"/>
                <a:gd name="connsiteX3" fmla="*/ 0 w 3798093"/>
                <a:gd name="connsiteY3" fmla="*/ 3033224 h 3033224"/>
                <a:gd name="connsiteX4" fmla="*/ 0 w 3798093"/>
                <a:gd name="connsiteY4" fmla="*/ 0 h 303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3033224">
                  <a:moveTo>
                    <a:pt x="0" y="0"/>
                  </a:moveTo>
                  <a:lnTo>
                    <a:pt x="3798093" y="0"/>
                  </a:lnTo>
                  <a:lnTo>
                    <a:pt x="3798093" y="3033224"/>
                  </a:lnTo>
                  <a:lnTo>
                    <a:pt x="0" y="3033224"/>
                  </a:lnTo>
                  <a:lnTo>
                    <a:pt x="0" y="0"/>
                  </a:lnTo>
                  <a:close/>
                </a:path>
              </a:pathLst>
            </a:custGeom>
            <a:solidFill>
              <a:schemeClr val="accent2">
                <a:lumMod val="20000"/>
                <a:lumOff val="80000"/>
                <a:alpha val="90000"/>
              </a:schemeClr>
            </a:solidFill>
            <a:ln>
              <a:solidFill>
                <a:schemeClr val="accent2">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RELATIVITY-047</a:t>
              </a:r>
              <a:r>
                <a:rPr lang="en-US" sz="2400" kern="1200" baseline="30000" dirty="0">
                  <a:solidFill>
                    <a:schemeClr val="tx1">
                      <a:lumMod val="50000"/>
                    </a:schemeClr>
                  </a:solidFill>
                </a:rPr>
                <a:t>5</a:t>
              </a:r>
            </a:p>
          </p:txBody>
        </p:sp>
      </p:grpSp>
    </p:spTree>
    <p:extLst>
      <p:ext uri="{BB962C8B-B14F-4D97-AF65-F5344CB8AC3E}">
        <p14:creationId xmlns:p14="http://schemas.microsoft.com/office/powerpoint/2010/main" val="3004718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B471AC-D014-92E0-974C-2D06AE4C35D5}"/>
              </a:ext>
            </a:extLst>
          </p:cNvPr>
          <p:cNvSpPr>
            <a:spLocks noGrp="1"/>
          </p:cNvSpPr>
          <p:nvPr>
            <p:ph type="title"/>
          </p:nvPr>
        </p:nvSpPr>
        <p:spPr>
          <a:xfrm>
            <a:off x="609600" y="199505"/>
            <a:ext cx="10744200" cy="1185577"/>
          </a:xfrm>
        </p:spPr>
        <p:txBody>
          <a:bodyPr>
            <a:normAutofit/>
          </a:bodyPr>
          <a:lstStyle/>
          <a:p>
            <a:r>
              <a:rPr lang="en-US" sz="2800" dirty="0"/>
              <a:t>Absolute Improvement in PFS and ORR of Anti-CTLA-4 and Anti-PD-1 Combination Regimens</a:t>
            </a:r>
          </a:p>
        </p:txBody>
      </p:sp>
      <p:sp>
        <p:nvSpPr>
          <p:cNvPr id="10" name="Footer Placeholder 7">
            <a:extLst>
              <a:ext uri="{FF2B5EF4-FFF2-40B4-BE49-F238E27FC236}">
                <a16:creationId xmlns:a16="http://schemas.microsoft.com/office/drawing/2014/main" id="{E7EBB347-A5B0-D379-0FD5-18CCF344A04F}"/>
              </a:ext>
            </a:extLst>
          </p:cNvPr>
          <p:cNvSpPr>
            <a:spLocks noGrp="1"/>
          </p:cNvSpPr>
          <p:nvPr>
            <p:ph type="ftr" sz="quarter" idx="3"/>
          </p:nvPr>
        </p:nvSpPr>
        <p:spPr>
          <a:xfrm>
            <a:off x="609600" y="6356350"/>
            <a:ext cx="10744199" cy="442131"/>
          </a:xfrm>
        </p:spPr>
        <p:txBody>
          <a:bodyPr/>
          <a:lstStyle/>
          <a:p>
            <a:r>
              <a:rPr lang="en-US" dirty="0"/>
              <a:t>1. </a:t>
            </a:r>
            <a:r>
              <a:rPr lang="en-US" dirty="0" err="1"/>
              <a:t>Wolchok</a:t>
            </a:r>
            <a:r>
              <a:rPr lang="en-US" dirty="0"/>
              <a:t> JD, et al. </a:t>
            </a:r>
            <a:r>
              <a:rPr lang="en-US" i="1" dirty="0"/>
              <a:t>J Clin Oncol. </a:t>
            </a:r>
            <a:r>
              <a:rPr lang="en-US" dirty="0"/>
              <a:t>2022;40(2):127-137; 2. </a:t>
            </a:r>
            <a:r>
              <a:rPr lang="en-US" dirty="0" err="1"/>
              <a:t>Tawbi</a:t>
            </a:r>
            <a:r>
              <a:rPr lang="en-US" dirty="0"/>
              <a:t> HA, et al. ASCO 2023. Abstract 9502.</a:t>
            </a:r>
          </a:p>
        </p:txBody>
      </p:sp>
      <p:graphicFrame>
        <p:nvGraphicFramePr>
          <p:cNvPr id="9" name="Table 8">
            <a:extLst>
              <a:ext uri="{FF2B5EF4-FFF2-40B4-BE49-F238E27FC236}">
                <a16:creationId xmlns:a16="http://schemas.microsoft.com/office/drawing/2014/main" id="{C4963D76-071C-D68A-1307-3977D9837F10}"/>
              </a:ext>
            </a:extLst>
          </p:cNvPr>
          <p:cNvGraphicFramePr>
            <a:graphicFrameLocks noGrp="1"/>
          </p:cNvGraphicFramePr>
          <p:nvPr>
            <p:extLst>
              <p:ext uri="{D42A27DB-BD31-4B8C-83A1-F6EECF244321}">
                <p14:modId xmlns:p14="http://schemas.microsoft.com/office/powerpoint/2010/main" val="803701001"/>
              </p:ext>
            </p:extLst>
          </p:nvPr>
        </p:nvGraphicFramePr>
        <p:xfrm>
          <a:off x="787579" y="3825531"/>
          <a:ext cx="10616839" cy="2107298"/>
        </p:xfrm>
        <a:graphic>
          <a:graphicData uri="http://schemas.openxmlformats.org/drawingml/2006/table">
            <a:tbl>
              <a:tblPr firstRow="1">
                <a:tableStyleId>{5940675A-B579-460E-94D1-54222C63F5DA}</a:tableStyleId>
              </a:tblPr>
              <a:tblGrid>
                <a:gridCol w="3748213">
                  <a:extLst>
                    <a:ext uri="{9D8B030D-6E8A-4147-A177-3AD203B41FA5}">
                      <a16:colId xmlns:a16="http://schemas.microsoft.com/office/drawing/2014/main" val="4279026846"/>
                    </a:ext>
                  </a:extLst>
                </a:gridCol>
                <a:gridCol w="2289542">
                  <a:extLst>
                    <a:ext uri="{9D8B030D-6E8A-4147-A177-3AD203B41FA5}">
                      <a16:colId xmlns:a16="http://schemas.microsoft.com/office/drawing/2014/main" val="2209414268"/>
                    </a:ext>
                  </a:extLst>
                </a:gridCol>
                <a:gridCol w="2289542">
                  <a:extLst>
                    <a:ext uri="{9D8B030D-6E8A-4147-A177-3AD203B41FA5}">
                      <a16:colId xmlns:a16="http://schemas.microsoft.com/office/drawing/2014/main" val="3702683697"/>
                    </a:ext>
                  </a:extLst>
                </a:gridCol>
                <a:gridCol w="2289542">
                  <a:extLst>
                    <a:ext uri="{9D8B030D-6E8A-4147-A177-3AD203B41FA5}">
                      <a16:colId xmlns:a16="http://schemas.microsoft.com/office/drawing/2014/main" val="3136833115"/>
                    </a:ext>
                  </a:extLst>
                </a:gridCol>
              </a:tblGrid>
              <a:tr h="515577">
                <a:tc>
                  <a:txBody>
                    <a:bodyPr/>
                    <a:lstStyle/>
                    <a:p>
                      <a:r>
                        <a:rPr lang="en-US" sz="1600" b="1" dirty="0">
                          <a:solidFill>
                            <a:schemeClr val="tx1"/>
                          </a:solidFill>
                          <a:effectLst/>
                        </a:rPr>
                        <a:t>RELATIVITY-047</a:t>
                      </a:r>
                      <a:r>
                        <a:rPr lang="en-US" sz="1600" b="1" baseline="30000" dirty="0">
                          <a:solidFill>
                            <a:schemeClr val="tx1"/>
                          </a:solidFill>
                          <a:effectLst/>
                        </a:rPr>
                        <a:t>2</a:t>
                      </a:r>
                    </a:p>
                  </a:txBody>
                  <a:tcPr anchor="b">
                    <a:solidFill>
                      <a:schemeClr val="bg1">
                        <a:lumMod val="85000"/>
                      </a:schemeClr>
                    </a:solidFill>
                  </a:tcPr>
                </a:tc>
                <a:tc>
                  <a:txBody>
                    <a:bodyPr/>
                    <a:lstStyle/>
                    <a:p>
                      <a:pPr algn="ctr"/>
                      <a:r>
                        <a:rPr lang="en-US" sz="1600" b="1" dirty="0">
                          <a:solidFill>
                            <a:schemeClr val="bg1"/>
                          </a:solidFill>
                          <a:effectLst/>
                        </a:rPr>
                        <a:t>NIVO + RELA</a:t>
                      </a:r>
                    </a:p>
                    <a:p>
                      <a:pPr algn="ctr"/>
                      <a:r>
                        <a:rPr lang="en-US" sz="1600" b="1" dirty="0">
                          <a:solidFill>
                            <a:schemeClr val="bg1"/>
                          </a:solidFill>
                          <a:effectLst/>
                        </a:rPr>
                        <a:t>(n=355)</a:t>
                      </a:r>
                    </a:p>
                  </a:txBody>
                  <a:tcPr anchor="b">
                    <a:solidFill>
                      <a:schemeClr val="accent3">
                        <a:lumMod val="75000"/>
                      </a:schemeClr>
                    </a:solidFill>
                  </a:tcPr>
                </a:tc>
                <a:tc>
                  <a:txBody>
                    <a:bodyPr/>
                    <a:lstStyle/>
                    <a:p>
                      <a:pPr algn="ctr"/>
                      <a:r>
                        <a:rPr lang="en-US" sz="1600" b="1" dirty="0">
                          <a:solidFill>
                            <a:schemeClr val="bg1"/>
                          </a:solidFill>
                          <a:effectLst/>
                        </a:rPr>
                        <a:t>NIVO</a:t>
                      </a:r>
                    </a:p>
                    <a:p>
                      <a:pPr algn="ctr"/>
                      <a:r>
                        <a:rPr lang="en-US" sz="1600" b="1" dirty="0">
                          <a:solidFill>
                            <a:schemeClr val="bg1"/>
                          </a:solidFill>
                          <a:effectLst/>
                        </a:rPr>
                        <a:t>(n=359)</a:t>
                      </a:r>
                    </a:p>
                  </a:txBody>
                  <a:tcPr anchor="b">
                    <a:solidFill>
                      <a:schemeClr val="accent3">
                        <a:lumMod val="75000"/>
                      </a:schemeClr>
                    </a:solidFill>
                  </a:tcPr>
                </a:tc>
                <a:tc>
                  <a:txBody>
                    <a:bodyPr/>
                    <a:lstStyle/>
                    <a:p>
                      <a:pPr algn="ctr"/>
                      <a:r>
                        <a:rPr lang="en-US" sz="1600" b="1" dirty="0">
                          <a:solidFill>
                            <a:schemeClr val="bg1"/>
                          </a:solidFill>
                          <a:effectLst/>
                        </a:rPr>
                        <a:t>Difference</a:t>
                      </a:r>
                    </a:p>
                  </a:txBody>
                  <a:tcPr anchor="b">
                    <a:solidFill>
                      <a:schemeClr val="accent3">
                        <a:lumMod val="75000"/>
                      </a:schemeClr>
                    </a:solidFill>
                  </a:tcPr>
                </a:tc>
                <a:extLst>
                  <a:ext uri="{0D108BD9-81ED-4DB2-BD59-A6C34878D82A}">
                    <a16:rowId xmlns:a16="http://schemas.microsoft.com/office/drawing/2014/main" val="2374388020"/>
                  </a:ext>
                </a:extLst>
              </a:tr>
              <a:tr h="764089">
                <a:tc>
                  <a:txBody>
                    <a:bodyPr/>
                    <a:lstStyle/>
                    <a:p>
                      <a:pPr>
                        <a:spcAft>
                          <a:spcPts val="400"/>
                        </a:spcAft>
                      </a:pPr>
                      <a:r>
                        <a:rPr lang="en-US" sz="1600" b="1" dirty="0">
                          <a:effectLst/>
                        </a:rPr>
                        <a:t>Median progression-free survival, months (95% CI)</a:t>
                      </a:r>
                      <a:endParaRPr lang="en-US" sz="1600" dirty="0">
                        <a:effectLst/>
                      </a:endParaRPr>
                    </a:p>
                  </a:txBody>
                  <a:tcPr anchor="ctr"/>
                </a:tc>
                <a:tc>
                  <a:txBody>
                    <a:bodyPr/>
                    <a:lstStyle/>
                    <a:p>
                      <a:pPr algn="ctr">
                        <a:spcAft>
                          <a:spcPts val="400"/>
                        </a:spcAft>
                      </a:pPr>
                      <a:r>
                        <a:rPr lang="en-US" sz="1600" dirty="0">
                          <a:effectLst/>
                        </a:rPr>
                        <a:t>10.2 (6.5-14.8) </a:t>
                      </a:r>
                    </a:p>
                  </a:txBody>
                  <a:tcPr anchor="ctr"/>
                </a:tc>
                <a:tc>
                  <a:txBody>
                    <a:bodyPr/>
                    <a:lstStyle/>
                    <a:p>
                      <a:pPr algn="ctr">
                        <a:spcAft>
                          <a:spcPts val="400"/>
                        </a:spcAft>
                      </a:pPr>
                      <a:r>
                        <a:rPr lang="en-US" sz="1600" baseline="0" dirty="0">
                          <a:effectLst/>
                        </a:rPr>
                        <a:t>4.6 (3.5-6.5)</a:t>
                      </a:r>
                    </a:p>
                  </a:txBody>
                  <a:tcPr anchor="ctr"/>
                </a:tc>
                <a:tc>
                  <a:txBody>
                    <a:bodyPr/>
                    <a:lstStyle/>
                    <a:p>
                      <a:pPr algn="ctr">
                        <a:spcAft>
                          <a:spcPts val="400"/>
                        </a:spcAft>
                      </a:pPr>
                      <a:r>
                        <a:rPr lang="en-US" sz="1600" baseline="0" dirty="0">
                          <a:effectLst/>
                        </a:rPr>
                        <a:t>5.6 months</a:t>
                      </a:r>
                    </a:p>
                  </a:txBody>
                  <a:tcPr anchor="ctr"/>
                </a:tc>
                <a:extLst>
                  <a:ext uri="{0D108BD9-81ED-4DB2-BD59-A6C34878D82A}">
                    <a16:rowId xmlns:a16="http://schemas.microsoft.com/office/drawing/2014/main" val="3980599615"/>
                  </a:ext>
                </a:extLst>
              </a:tr>
              <a:tr h="764089">
                <a:tc>
                  <a:txBody>
                    <a:bodyPr/>
                    <a:lstStyle/>
                    <a:p>
                      <a:pPr>
                        <a:spcAft>
                          <a:spcPts val="400"/>
                        </a:spcAft>
                      </a:pPr>
                      <a:r>
                        <a:rPr lang="en-US" sz="1600" b="1" dirty="0">
                          <a:effectLst/>
                        </a:rPr>
                        <a:t>Overall response rate</a:t>
                      </a:r>
                    </a:p>
                  </a:txBody>
                  <a:tcPr anchor="ctr"/>
                </a:tc>
                <a:tc>
                  <a:txBody>
                    <a:bodyPr/>
                    <a:lstStyle/>
                    <a:p>
                      <a:pPr algn="ctr">
                        <a:spcAft>
                          <a:spcPts val="400"/>
                        </a:spcAft>
                      </a:pPr>
                      <a:r>
                        <a:rPr lang="en-US" sz="1600" dirty="0">
                          <a:effectLst/>
                        </a:rPr>
                        <a:t>44%</a:t>
                      </a:r>
                    </a:p>
                  </a:txBody>
                  <a:tcPr anchor="ctr"/>
                </a:tc>
                <a:tc>
                  <a:txBody>
                    <a:bodyPr/>
                    <a:lstStyle/>
                    <a:p>
                      <a:pPr algn="ctr">
                        <a:spcAft>
                          <a:spcPts val="400"/>
                        </a:spcAft>
                      </a:pPr>
                      <a:r>
                        <a:rPr lang="en-US" sz="1600" dirty="0">
                          <a:effectLst/>
                        </a:rPr>
                        <a:t>34%</a:t>
                      </a:r>
                    </a:p>
                  </a:txBody>
                  <a:tcPr anchor="ctr"/>
                </a:tc>
                <a:tc>
                  <a:txBody>
                    <a:bodyPr/>
                    <a:lstStyle/>
                    <a:p>
                      <a:pPr algn="ctr">
                        <a:spcAft>
                          <a:spcPts val="400"/>
                        </a:spcAft>
                      </a:pPr>
                      <a:r>
                        <a:rPr lang="en-US" sz="1600" dirty="0">
                          <a:effectLst/>
                        </a:rPr>
                        <a:t>10%</a:t>
                      </a:r>
                    </a:p>
                  </a:txBody>
                  <a:tcPr anchor="ctr"/>
                </a:tc>
                <a:extLst>
                  <a:ext uri="{0D108BD9-81ED-4DB2-BD59-A6C34878D82A}">
                    <a16:rowId xmlns:a16="http://schemas.microsoft.com/office/drawing/2014/main" val="2185623747"/>
                  </a:ext>
                </a:extLst>
              </a:tr>
            </a:tbl>
          </a:graphicData>
        </a:graphic>
      </p:graphicFrame>
      <p:graphicFrame>
        <p:nvGraphicFramePr>
          <p:cNvPr id="2" name="Table 1">
            <a:extLst>
              <a:ext uri="{FF2B5EF4-FFF2-40B4-BE49-F238E27FC236}">
                <a16:creationId xmlns:a16="http://schemas.microsoft.com/office/drawing/2014/main" id="{18321B72-BE8B-5E75-C50E-7D6BF5B44236}"/>
              </a:ext>
            </a:extLst>
          </p:cNvPr>
          <p:cNvGraphicFramePr>
            <a:graphicFrameLocks noGrp="1"/>
          </p:cNvGraphicFramePr>
          <p:nvPr>
            <p:extLst>
              <p:ext uri="{D42A27DB-BD31-4B8C-83A1-F6EECF244321}">
                <p14:modId xmlns:p14="http://schemas.microsoft.com/office/powerpoint/2010/main" val="3508621882"/>
              </p:ext>
            </p:extLst>
          </p:nvPr>
        </p:nvGraphicFramePr>
        <p:xfrm>
          <a:off x="787579" y="1524149"/>
          <a:ext cx="10616839" cy="2043754"/>
        </p:xfrm>
        <a:graphic>
          <a:graphicData uri="http://schemas.openxmlformats.org/drawingml/2006/table">
            <a:tbl>
              <a:tblPr firstRow="1">
                <a:tableStyleId>{5940675A-B579-460E-94D1-54222C63F5DA}</a:tableStyleId>
              </a:tblPr>
              <a:tblGrid>
                <a:gridCol w="3748213">
                  <a:extLst>
                    <a:ext uri="{9D8B030D-6E8A-4147-A177-3AD203B41FA5}">
                      <a16:colId xmlns:a16="http://schemas.microsoft.com/office/drawing/2014/main" val="4279026846"/>
                    </a:ext>
                  </a:extLst>
                </a:gridCol>
                <a:gridCol w="2289542">
                  <a:extLst>
                    <a:ext uri="{9D8B030D-6E8A-4147-A177-3AD203B41FA5}">
                      <a16:colId xmlns:a16="http://schemas.microsoft.com/office/drawing/2014/main" val="2209414268"/>
                    </a:ext>
                  </a:extLst>
                </a:gridCol>
                <a:gridCol w="2289542">
                  <a:extLst>
                    <a:ext uri="{9D8B030D-6E8A-4147-A177-3AD203B41FA5}">
                      <a16:colId xmlns:a16="http://schemas.microsoft.com/office/drawing/2014/main" val="3702683697"/>
                    </a:ext>
                  </a:extLst>
                </a:gridCol>
                <a:gridCol w="2289542">
                  <a:extLst>
                    <a:ext uri="{9D8B030D-6E8A-4147-A177-3AD203B41FA5}">
                      <a16:colId xmlns:a16="http://schemas.microsoft.com/office/drawing/2014/main" val="3136833115"/>
                    </a:ext>
                  </a:extLst>
                </a:gridCol>
              </a:tblGrid>
              <a:tr h="524924">
                <a:tc>
                  <a:txBody>
                    <a:bodyPr/>
                    <a:lstStyle/>
                    <a:p>
                      <a:r>
                        <a:rPr lang="en-US" sz="1600" b="1" dirty="0">
                          <a:solidFill>
                            <a:schemeClr val="tx1"/>
                          </a:solidFill>
                          <a:effectLst/>
                        </a:rPr>
                        <a:t>CheckMate-067</a:t>
                      </a:r>
                      <a:r>
                        <a:rPr lang="en-US" sz="1600" b="1" baseline="30000" dirty="0">
                          <a:solidFill>
                            <a:schemeClr val="tx1"/>
                          </a:solidFill>
                          <a:effectLst/>
                        </a:rPr>
                        <a:t>1</a:t>
                      </a:r>
                    </a:p>
                  </a:txBody>
                  <a:tcPr anchor="b">
                    <a:solidFill>
                      <a:schemeClr val="bg1">
                        <a:lumMod val="85000"/>
                      </a:schemeClr>
                    </a:solidFill>
                  </a:tcPr>
                </a:tc>
                <a:tc>
                  <a:txBody>
                    <a:bodyPr/>
                    <a:lstStyle/>
                    <a:p>
                      <a:pPr algn="ctr"/>
                      <a:r>
                        <a:rPr lang="en-US" sz="1600" b="1" dirty="0">
                          <a:solidFill>
                            <a:schemeClr val="bg1"/>
                          </a:solidFill>
                          <a:effectLst/>
                        </a:rPr>
                        <a:t>NIVO + IPI</a:t>
                      </a:r>
                    </a:p>
                    <a:p>
                      <a:pPr algn="ctr"/>
                      <a:r>
                        <a:rPr lang="en-US" sz="1600" b="1" dirty="0">
                          <a:solidFill>
                            <a:schemeClr val="bg1"/>
                          </a:solidFill>
                          <a:effectLst/>
                        </a:rPr>
                        <a:t>(n=314)</a:t>
                      </a:r>
                    </a:p>
                  </a:txBody>
                  <a:tcPr anchor="b">
                    <a:solidFill>
                      <a:schemeClr val="accent3">
                        <a:lumMod val="75000"/>
                      </a:schemeClr>
                    </a:solidFill>
                  </a:tcPr>
                </a:tc>
                <a:tc>
                  <a:txBody>
                    <a:bodyPr/>
                    <a:lstStyle/>
                    <a:p>
                      <a:pPr algn="ctr"/>
                      <a:r>
                        <a:rPr lang="en-US" sz="1600" b="1" dirty="0">
                          <a:solidFill>
                            <a:schemeClr val="bg1"/>
                          </a:solidFill>
                          <a:effectLst/>
                        </a:rPr>
                        <a:t>NIVO</a:t>
                      </a:r>
                    </a:p>
                    <a:p>
                      <a:pPr algn="ctr"/>
                      <a:r>
                        <a:rPr lang="en-US" sz="1600" b="1" dirty="0">
                          <a:solidFill>
                            <a:schemeClr val="bg1"/>
                          </a:solidFill>
                          <a:effectLst/>
                        </a:rPr>
                        <a:t>(n</a:t>
                      </a:r>
                      <a:r>
                        <a:rPr lang="en-US" sz="1600" b="1" strike="noStrike" dirty="0">
                          <a:solidFill>
                            <a:srgbClr val="FF0000"/>
                          </a:solidFill>
                          <a:effectLst/>
                        </a:rPr>
                        <a:t> </a:t>
                      </a:r>
                      <a:r>
                        <a:rPr lang="en-US" sz="1600" b="1" strike="noStrike" dirty="0">
                          <a:solidFill>
                            <a:schemeClr val="bg1"/>
                          </a:solidFill>
                          <a:effectLst/>
                        </a:rPr>
                        <a:t>=</a:t>
                      </a:r>
                      <a:r>
                        <a:rPr lang="en-US" sz="1600" b="1" strike="noStrike" dirty="0">
                          <a:solidFill>
                            <a:srgbClr val="FF0000"/>
                          </a:solidFill>
                          <a:effectLst/>
                        </a:rPr>
                        <a:t> </a:t>
                      </a:r>
                      <a:r>
                        <a:rPr lang="en-US" sz="1600" b="1" dirty="0">
                          <a:solidFill>
                            <a:schemeClr val="bg1"/>
                          </a:solidFill>
                          <a:effectLst/>
                        </a:rPr>
                        <a:t>316)</a:t>
                      </a:r>
                    </a:p>
                  </a:txBody>
                  <a:tcPr anchor="b">
                    <a:solidFill>
                      <a:schemeClr val="accent3">
                        <a:lumMod val="75000"/>
                      </a:schemeClr>
                    </a:solidFill>
                  </a:tcPr>
                </a:tc>
                <a:tc>
                  <a:txBody>
                    <a:bodyPr/>
                    <a:lstStyle/>
                    <a:p>
                      <a:pPr algn="ctr"/>
                      <a:r>
                        <a:rPr lang="en-US" sz="1600" b="1" dirty="0">
                          <a:solidFill>
                            <a:schemeClr val="bg1"/>
                          </a:solidFill>
                          <a:effectLst/>
                        </a:rPr>
                        <a:t>Difference</a:t>
                      </a:r>
                    </a:p>
                  </a:txBody>
                  <a:tcPr anchor="b">
                    <a:solidFill>
                      <a:schemeClr val="accent3">
                        <a:lumMod val="75000"/>
                      </a:schemeClr>
                    </a:solidFill>
                  </a:tcPr>
                </a:tc>
                <a:extLst>
                  <a:ext uri="{0D108BD9-81ED-4DB2-BD59-A6C34878D82A}">
                    <a16:rowId xmlns:a16="http://schemas.microsoft.com/office/drawing/2014/main" val="2374388020"/>
                  </a:ext>
                </a:extLst>
              </a:tr>
              <a:tr h="732317">
                <a:tc>
                  <a:txBody>
                    <a:bodyPr/>
                    <a:lstStyle/>
                    <a:p>
                      <a:pPr>
                        <a:spcAft>
                          <a:spcPts val="400"/>
                        </a:spcAft>
                      </a:pPr>
                      <a:r>
                        <a:rPr lang="en-US" sz="1600" b="1" dirty="0">
                          <a:effectLst/>
                        </a:rPr>
                        <a:t>Median progression-free survival, months (95% CI)</a:t>
                      </a:r>
                      <a:endParaRPr lang="en-US" sz="1600" dirty="0">
                        <a:effectLst/>
                      </a:endParaRPr>
                    </a:p>
                  </a:txBody>
                  <a:tcPr anchor="ctr"/>
                </a:tc>
                <a:tc>
                  <a:txBody>
                    <a:bodyPr/>
                    <a:lstStyle/>
                    <a:p>
                      <a:pPr algn="ctr">
                        <a:spcAft>
                          <a:spcPts val="400"/>
                        </a:spcAft>
                      </a:pPr>
                      <a:r>
                        <a:rPr lang="en-US" sz="1600" dirty="0">
                          <a:effectLst/>
                        </a:rPr>
                        <a:t>11.5 (8.7-19.3) </a:t>
                      </a:r>
                    </a:p>
                  </a:txBody>
                  <a:tcPr anchor="ctr"/>
                </a:tc>
                <a:tc>
                  <a:txBody>
                    <a:bodyPr/>
                    <a:lstStyle/>
                    <a:p>
                      <a:pPr algn="ctr">
                        <a:spcAft>
                          <a:spcPts val="400"/>
                        </a:spcAft>
                      </a:pPr>
                      <a:r>
                        <a:rPr lang="en-US" sz="1600" baseline="0" dirty="0">
                          <a:effectLst/>
                        </a:rPr>
                        <a:t>6.9 (5.1-10.2)</a:t>
                      </a:r>
                    </a:p>
                  </a:txBody>
                  <a:tcPr anchor="ctr"/>
                </a:tc>
                <a:tc>
                  <a:txBody>
                    <a:bodyPr/>
                    <a:lstStyle/>
                    <a:p>
                      <a:pPr algn="ctr">
                        <a:spcAft>
                          <a:spcPts val="400"/>
                        </a:spcAft>
                      </a:pPr>
                      <a:r>
                        <a:rPr lang="en-US" sz="1600" baseline="0" dirty="0">
                          <a:effectLst/>
                        </a:rPr>
                        <a:t>4.6 months</a:t>
                      </a:r>
                    </a:p>
                  </a:txBody>
                  <a:tcPr anchor="ctr"/>
                </a:tc>
                <a:extLst>
                  <a:ext uri="{0D108BD9-81ED-4DB2-BD59-A6C34878D82A}">
                    <a16:rowId xmlns:a16="http://schemas.microsoft.com/office/drawing/2014/main" val="3980599615"/>
                  </a:ext>
                </a:extLst>
              </a:tr>
              <a:tr h="732317">
                <a:tc>
                  <a:txBody>
                    <a:bodyPr/>
                    <a:lstStyle/>
                    <a:p>
                      <a:pPr>
                        <a:spcAft>
                          <a:spcPts val="400"/>
                        </a:spcAft>
                      </a:pPr>
                      <a:r>
                        <a:rPr lang="en-US" sz="1600" b="1" dirty="0">
                          <a:effectLst/>
                        </a:rPr>
                        <a:t>Overall response rate</a:t>
                      </a:r>
                    </a:p>
                  </a:txBody>
                  <a:tcPr anchor="ctr"/>
                </a:tc>
                <a:tc>
                  <a:txBody>
                    <a:bodyPr/>
                    <a:lstStyle/>
                    <a:p>
                      <a:pPr algn="ctr">
                        <a:spcAft>
                          <a:spcPts val="400"/>
                        </a:spcAft>
                      </a:pPr>
                      <a:r>
                        <a:rPr lang="en-US" sz="1600" dirty="0">
                          <a:effectLst/>
                        </a:rPr>
                        <a:t>58%</a:t>
                      </a:r>
                    </a:p>
                  </a:txBody>
                  <a:tcPr anchor="ctr"/>
                </a:tc>
                <a:tc>
                  <a:txBody>
                    <a:bodyPr/>
                    <a:lstStyle/>
                    <a:p>
                      <a:pPr algn="ctr">
                        <a:spcAft>
                          <a:spcPts val="400"/>
                        </a:spcAft>
                      </a:pPr>
                      <a:r>
                        <a:rPr lang="en-US" sz="1600" dirty="0">
                          <a:effectLst/>
                        </a:rPr>
                        <a:t>45%</a:t>
                      </a:r>
                    </a:p>
                  </a:txBody>
                  <a:tcPr anchor="ctr"/>
                </a:tc>
                <a:tc>
                  <a:txBody>
                    <a:bodyPr/>
                    <a:lstStyle/>
                    <a:p>
                      <a:pPr algn="ctr">
                        <a:spcAft>
                          <a:spcPts val="400"/>
                        </a:spcAft>
                      </a:pPr>
                      <a:r>
                        <a:rPr lang="en-US" sz="1600" dirty="0">
                          <a:effectLst/>
                        </a:rPr>
                        <a:t>13%</a:t>
                      </a:r>
                    </a:p>
                  </a:txBody>
                  <a:tcPr anchor="ctr"/>
                </a:tc>
                <a:extLst>
                  <a:ext uri="{0D108BD9-81ED-4DB2-BD59-A6C34878D82A}">
                    <a16:rowId xmlns:a16="http://schemas.microsoft.com/office/drawing/2014/main" val="2185623747"/>
                  </a:ext>
                </a:extLst>
              </a:tr>
            </a:tbl>
          </a:graphicData>
        </a:graphic>
      </p:graphicFrame>
      <p:sp>
        <p:nvSpPr>
          <p:cNvPr id="5" name="Rectangle: Rounded Corners 4">
            <a:extLst>
              <a:ext uri="{FF2B5EF4-FFF2-40B4-BE49-F238E27FC236}">
                <a16:creationId xmlns:a16="http://schemas.microsoft.com/office/drawing/2014/main" id="{00D55470-832E-880F-9D2D-37F97117309F}"/>
              </a:ext>
            </a:extLst>
          </p:cNvPr>
          <p:cNvSpPr/>
          <p:nvPr/>
        </p:nvSpPr>
        <p:spPr>
          <a:xfrm>
            <a:off x="9292102" y="1359642"/>
            <a:ext cx="1951463" cy="4755407"/>
          </a:xfrm>
          <a:prstGeom prst="round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57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6622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Holding Court in Melanoma: Choosing the Optimal Frontline Treatment Approach for Stage IV BRAF-Wild Type Melanoma</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Understand the nuances of frontline regimens for stage IV melanoma which guide treatment choice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dirty="0">
              <a:solidFill>
                <a:srgbClr val="747474"/>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5DC55-750C-5BBF-81FA-336A909AF00F}"/>
              </a:ext>
            </a:extLst>
          </p:cNvPr>
          <p:cNvSpPr>
            <a:spLocks noGrp="1"/>
          </p:cNvSpPr>
          <p:nvPr>
            <p:ph type="title"/>
          </p:nvPr>
        </p:nvSpPr>
        <p:spPr>
          <a:xfrm>
            <a:off x="609600" y="199505"/>
            <a:ext cx="10744200" cy="1185577"/>
          </a:xfrm>
        </p:spPr>
        <p:txBody>
          <a:bodyPr/>
          <a:lstStyle/>
          <a:p>
            <a:r>
              <a:rPr lang="en-US" dirty="0"/>
              <a:t>Efficacy of Anti-PD-1 + CTLA4 in CheckMate-067</a:t>
            </a:r>
          </a:p>
        </p:txBody>
      </p:sp>
      <p:sp>
        <p:nvSpPr>
          <p:cNvPr id="4" name="Footer Placeholder 7">
            <a:extLst>
              <a:ext uri="{FF2B5EF4-FFF2-40B4-BE49-F238E27FC236}">
                <a16:creationId xmlns:a16="http://schemas.microsoft.com/office/drawing/2014/main" id="{481358AD-890F-FB58-C481-482A2C3A1855}"/>
              </a:ext>
            </a:extLst>
          </p:cNvPr>
          <p:cNvSpPr>
            <a:spLocks noGrp="1"/>
          </p:cNvSpPr>
          <p:nvPr>
            <p:ph type="ftr" sz="quarter" idx="3"/>
          </p:nvPr>
        </p:nvSpPr>
        <p:spPr>
          <a:xfrm>
            <a:off x="609600" y="6356350"/>
            <a:ext cx="10744199" cy="442131"/>
          </a:xfrm>
        </p:spPr>
        <p:txBody>
          <a:bodyPr/>
          <a:lstStyle/>
          <a:p>
            <a:r>
              <a:rPr lang="es-ES" dirty="0" err="1"/>
              <a:t>Hodi</a:t>
            </a:r>
            <a:r>
              <a:rPr lang="es-ES" dirty="0"/>
              <a:t> FS, et al. ASCO 2022. </a:t>
            </a:r>
            <a:r>
              <a:rPr lang="es-ES" dirty="0" err="1"/>
              <a:t>Abstract</a:t>
            </a:r>
            <a:r>
              <a:rPr lang="es-ES" dirty="0"/>
              <a:t> 9522.</a:t>
            </a:r>
          </a:p>
        </p:txBody>
      </p:sp>
      <p:graphicFrame>
        <p:nvGraphicFramePr>
          <p:cNvPr id="3" name="Table 2">
            <a:extLst>
              <a:ext uri="{FF2B5EF4-FFF2-40B4-BE49-F238E27FC236}">
                <a16:creationId xmlns:a16="http://schemas.microsoft.com/office/drawing/2014/main" id="{037C5908-2A9E-F98B-DC7E-9670A9844C0F}"/>
              </a:ext>
            </a:extLst>
          </p:cNvPr>
          <p:cNvGraphicFramePr>
            <a:graphicFrameLocks noGrp="1"/>
          </p:cNvGraphicFramePr>
          <p:nvPr>
            <p:extLst>
              <p:ext uri="{D42A27DB-BD31-4B8C-83A1-F6EECF244321}">
                <p14:modId xmlns:p14="http://schemas.microsoft.com/office/powerpoint/2010/main" val="687333597"/>
              </p:ext>
            </p:extLst>
          </p:nvPr>
        </p:nvGraphicFramePr>
        <p:xfrm>
          <a:off x="787580" y="1697380"/>
          <a:ext cx="10616839" cy="4012160"/>
        </p:xfrm>
        <a:graphic>
          <a:graphicData uri="http://schemas.openxmlformats.org/drawingml/2006/table">
            <a:tbl>
              <a:tblPr firstRow="1">
                <a:tableStyleId>{5940675A-B579-460E-94D1-54222C63F5DA}</a:tableStyleId>
              </a:tblPr>
              <a:tblGrid>
                <a:gridCol w="3748213">
                  <a:extLst>
                    <a:ext uri="{9D8B030D-6E8A-4147-A177-3AD203B41FA5}">
                      <a16:colId xmlns:a16="http://schemas.microsoft.com/office/drawing/2014/main" val="4279026846"/>
                    </a:ext>
                  </a:extLst>
                </a:gridCol>
                <a:gridCol w="2289542">
                  <a:extLst>
                    <a:ext uri="{9D8B030D-6E8A-4147-A177-3AD203B41FA5}">
                      <a16:colId xmlns:a16="http://schemas.microsoft.com/office/drawing/2014/main" val="2209414268"/>
                    </a:ext>
                  </a:extLst>
                </a:gridCol>
                <a:gridCol w="2289542">
                  <a:extLst>
                    <a:ext uri="{9D8B030D-6E8A-4147-A177-3AD203B41FA5}">
                      <a16:colId xmlns:a16="http://schemas.microsoft.com/office/drawing/2014/main" val="3702683697"/>
                    </a:ext>
                  </a:extLst>
                </a:gridCol>
                <a:gridCol w="2289542">
                  <a:extLst>
                    <a:ext uri="{9D8B030D-6E8A-4147-A177-3AD203B41FA5}">
                      <a16:colId xmlns:a16="http://schemas.microsoft.com/office/drawing/2014/main" val="3136833115"/>
                    </a:ext>
                  </a:extLst>
                </a:gridCol>
              </a:tblGrid>
              <a:tr h="537592">
                <a:tc>
                  <a:txBody>
                    <a:bodyPr/>
                    <a:lstStyle/>
                    <a:p>
                      <a:endParaRPr lang="en-US" sz="1600" b="1" dirty="0">
                        <a:effectLst/>
                      </a:endParaRPr>
                    </a:p>
                  </a:txBody>
                  <a:tcPr anchor="b">
                    <a:solidFill>
                      <a:schemeClr val="bg1">
                        <a:lumMod val="85000"/>
                      </a:schemeClr>
                    </a:solidFill>
                  </a:tcPr>
                </a:tc>
                <a:tc>
                  <a:txBody>
                    <a:bodyPr/>
                    <a:lstStyle/>
                    <a:p>
                      <a:pPr algn="ctr"/>
                      <a:r>
                        <a:rPr lang="en-US" sz="1600" b="1" dirty="0">
                          <a:solidFill>
                            <a:schemeClr val="bg2"/>
                          </a:solidFill>
                          <a:effectLst/>
                        </a:rPr>
                        <a:t>IPI + NIVO</a:t>
                      </a:r>
                    </a:p>
                    <a:p>
                      <a:pPr algn="ctr"/>
                      <a:r>
                        <a:rPr lang="en-US" sz="1600" b="1" dirty="0">
                          <a:solidFill>
                            <a:schemeClr val="bg2"/>
                          </a:solidFill>
                          <a:effectLst/>
                        </a:rPr>
                        <a:t>(n=</a:t>
                      </a:r>
                      <a:r>
                        <a:rPr lang="en-US" sz="1600" b="1" strike="noStrike" dirty="0">
                          <a:solidFill>
                            <a:schemeClr val="bg2"/>
                          </a:solidFill>
                          <a:effectLst/>
                        </a:rPr>
                        <a:t>314</a:t>
                      </a:r>
                      <a:r>
                        <a:rPr lang="en-US" sz="1600" b="1" dirty="0">
                          <a:solidFill>
                            <a:schemeClr val="bg2"/>
                          </a:solidFill>
                          <a:effectLst/>
                        </a:rPr>
                        <a:t>)</a:t>
                      </a:r>
                    </a:p>
                  </a:txBody>
                  <a:tcPr anchor="b">
                    <a:solidFill>
                      <a:schemeClr val="accent3">
                        <a:lumMod val="75000"/>
                      </a:schemeClr>
                    </a:solidFill>
                  </a:tcPr>
                </a:tc>
                <a:tc>
                  <a:txBody>
                    <a:bodyPr/>
                    <a:lstStyle/>
                    <a:p>
                      <a:pPr algn="ctr"/>
                      <a:r>
                        <a:rPr lang="en-US" sz="1600" b="1" dirty="0">
                          <a:solidFill>
                            <a:schemeClr val="bg2"/>
                          </a:solidFill>
                          <a:effectLst/>
                        </a:rPr>
                        <a:t>NIVO</a:t>
                      </a:r>
                    </a:p>
                    <a:p>
                      <a:pPr algn="ctr"/>
                      <a:r>
                        <a:rPr lang="en-US" sz="1600" b="1" dirty="0">
                          <a:solidFill>
                            <a:schemeClr val="bg2"/>
                          </a:solidFill>
                          <a:effectLst/>
                        </a:rPr>
                        <a:t>(n=</a:t>
                      </a:r>
                      <a:r>
                        <a:rPr lang="en-US" sz="1600" b="1" strike="noStrike" dirty="0">
                          <a:solidFill>
                            <a:schemeClr val="bg2"/>
                          </a:solidFill>
                          <a:effectLst/>
                        </a:rPr>
                        <a:t>316</a:t>
                      </a:r>
                      <a:r>
                        <a:rPr lang="en-US" sz="1600" b="1" dirty="0">
                          <a:solidFill>
                            <a:schemeClr val="bg2"/>
                          </a:solidFill>
                          <a:effectLst/>
                        </a:rPr>
                        <a:t>)</a:t>
                      </a:r>
                    </a:p>
                  </a:txBody>
                  <a:tcPr anchor="b">
                    <a:solidFill>
                      <a:schemeClr val="accent3">
                        <a:lumMod val="75000"/>
                      </a:schemeClr>
                    </a:solidFill>
                  </a:tcPr>
                </a:tc>
                <a:tc>
                  <a:txBody>
                    <a:bodyPr/>
                    <a:lstStyle/>
                    <a:p>
                      <a:pPr algn="ctr"/>
                      <a:r>
                        <a:rPr lang="en-US" sz="1600" b="1" dirty="0">
                          <a:solidFill>
                            <a:schemeClr val="bg2"/>
                          </a:solidFill>
                          <a:effectLst/>
                        </a:rPr>
                        <a:t>IPI</a:t>
                      </a:r>
                    </a:p>
                    <a:p>
                      <a:pPr algn="ctr"/>
                      <a:r>
                        <a:rPr lang="en-US" sz="1600" b="1" dirty="0">
                          <a:solidFill>
                            <a:schemeClr val="bg2"/>
                          </a:solidFill>
                          <a:effectLst/>
                        </a:rPr>
                        <a:t>(n=</a:t>
                      </a:r>
                      <a:r>
                        <a:rPr lang="en-US" sz="1600" b="1" strike="noStrike" dirty="0">
                          <a:solidFill>
                            <a:schemeClr val="bg2"/>
                          </a:solidFill>
                          <a:effectLst/>
                        </a:rPr>
                        <a:t>315</a:t>
                      </a:r>
                      <a:r>
                        <a:rPr lang="en-US" sz="1600" b="1" dirty="0">
                          <a:solidFill>
                            <a:schemeClr val="bg2"/>
                          </a:solidFill>
                          <a:effectLst/>
                        </a:rPr>
                        <a:t>)</a:t>
                      </a:r>
                    </a:p>
                  </a:txBody>
                  <a:tcPr anchor="b">
                    <a:solidFill>
                      <a:schemeClr val="accent3">
                        <a:lumMod val="75000"/>
                      </a:schemeClr>
                    </a:solidFill>
                  </a:tcPr>
                </a:tc>
                <a:extLst>
                  <a:ext uri="{0D108BD9-81ED-4DB2-BD59-A6C34878D82A}">
                    <a16:rowId xmlns:a16="http://schemas.microsoft.com/office/drawing/2014/main" val="2374388020"/>
                  </a:ext>
                </a:extLst>
              </a:tr>
              <a:tr h="858260">
                <a:tc>
                  <a:txBody>
                    <a:bodyPr/>
                    <a:lstStyle/>
                    <a:p>
                      <a:pPr>
                        <a:spcAft>
                          <a:spcPts val="400"/>
                        </a:spcAft>
                      </a:pPr>
                      <a:r>
                        <a:rPr lang="en-US" sz="1600" b="1" dirty="0">
                          <a:effectLst/>
                        </a:rPr>
                        <a:t>Overall response rate</a:t>
                      </a:r>
                    </a:p>
                  </a:txBody>
                  <a:tcPr anchor="ctr"/>
                </a:tc>
                <a:tc>
                  <a:txBody>
                    <a:bodyPr/>
                    <a:lstStyle/>
                    <a:p>
                      <a:pPr algn="ctr">
                        <a:spcAft>
                          <a:spcPts val="400"/>
                        </a:spcAft>
                      </a:pPr>
                      <a:r>
                        <a:rPr lang="en-US" sz="1600" dirty="0">
                          <a:effectLst/>
                        </a:rPr>
                        <a:t>58%</a:t>
                      </a:r>
                    </a:p>
                  </a:txBody>
                  <a:tcPr anchor="ctr"/>
                </a:tc>
                <a:tc>
                  <a:txBody>
                    <a:bodyPr/>
                    <a:lstStyle/>
                    <a:p>
                      <a:pPr algn="ctr">
                        <a:spcAft>
                          <a:spcPts val="400"/>
                        </a:spcAft>
                      </a:pPr>
                      <a:r>
                        <a:rPr lang="en-US" sz="1600" baseline="0" dirty="0">
                          <a:effectLst/>
                        </a:rPr>
                        <a:t>45%</a:t>
                      </a:r>
                    </a:p>
                  </a:txBody>
                  <a:tcPr anchor="ctr"/>
                </a:tc>
                <a:tc>
                  <a:txBody>
                    <a:bodyPr/>
                    <a:lstStyle/>
                    <a:p>
                      <a:pPr algn="ctr">
                        <a:spcAft>
                          <a:spcPts val="400"/>
                        </a:spcAft>
                      </a:pPr>
                      <a:r>
                        <a:rPr lang="en-US" sz="1600" baseline="0" dirty="0">
                          <a:effectLst/>
                        </a:rPr>
                        <a:t>19%</a:t>
                      </a:r>
                    </a:p>
                  </a:txBody>
                  <a:tcPr anchor="ctr"/>
                </a:tc>
                <a:extLst>
                  <a:ext uri="{0D108BD9-81ED-4DB2-BD59-A6C34878D82A}">
                    <a16:rowId xmlns:a16="http://schemas.microsoft.com/office/drawing/2014/main" val="3915012374"/>
                  </a:ext>
                </a:extLst>
              </a:tr>
              <a:tr h="858260">
                <a:tc>
                  <a:txBody>
                    <a:bodyPr/>
                    <a:lstStyle/>
                    <a:p>
                      <a:pPr>
                        <a:spcAft>
                          <a:spcPts val="400"/>
                        </a:spcAft>
                      </a:pPr>
                      <a:r>
                        <a:rPr lang="en-US" sz="1600" b="1" dirty="0">
                          <a:effectLst/>
                        </a:rPr>
                        <a:t>Median progression-free survival, months (95% CI)</a:t>
                      </a:r>
                      <a:endParaRPr lang="en-US" sz="1600" dirty="0">
                        <a:effectLst/>
                      </a:endParaRPr>
                    </a:p>
                  </a:txBody>
                  <a:tcPr anchor="ctr"/>
                </a:tc>
                <a:tc>
                  <a:txBody>
                    <a:bodyPr/>
                    <a:lstStyle/>
                    <a:p>
                      <a:pPr algn="ctr">
                        <a:spcAft>
                          <a:spcPts val="400"/>
                        </a:spcAft>
                      </a:pPr>
                      <a:r>
                        <a:rPr lang="en-US" sz="1600" dirty="0">
                          <a:effectLst/>
                        </a:rPr>
                        <a:t>11.5</a:t>
                      </a:r>
                    </a:p>
                    <a:p>
                      <a:pPr algn="ctr">
                        <a:spcAft>
                          <a:spcPts val="400"/>
                        </a:spcAft>
                      </a:pPr>
                      <a:r>
                        <a:rPr lang="en-US" sz="1600" dirty="0">
                          <a:effectLst/>
                        </a:rPr>
                        <a:t>(8.9-20.0)</a:t>
                      </a:r>
                    </a:p>
                  </a:txBody>
                  <a:tcPr anchor="ctr"/>
                </a:tc>
                <a:tc>
                  <a:txBody>
                    <a:bodyPr/>
                    <a:lstStyle/>
                    <a:p>
                      <a:pPr algn="ctr">
                        <a:spcAft>
                          <a:spcPts val="400"/>
                        </a:spcAft>
                      </a:pPr>
                      <a:r>
                        <a:rPr lang="en-US" sz="1600" baseline="0" dirty="0">
                          <a:effectLst/>
                        </a:rPr>
                        <a:t>6.9</a:t>
                      </a:r>
                    </a:p>
                    <a:p>
                      <a:pPr algn="ctr">
                        <a:spcAft>
                          <a:spcPts val="400"/>
                        </a:spcAft>
                      </a:pPr>
                      <a:r>
                        <a:rPr lang="en-US" sz="1600" baseline="0" dirty="0">
                          <a:effectLst/>
                        </a:rPr>
                        <a:t>(5.1-10.2)</a:t>
                      </a:r>
                    </a:p>
                  </a:txBody>
                  <a:tcPr anchor="ctr"/>
                </a:tc>
                <a:tc>
                  <a:txBody>
                    <a:bodyPr/>
                    <a:lstStyle/>
                    <a:p>
                      <a:pPr algn="ctr">
                        <a:spcAft>
                          <a:spcPts val="400"/>
                        </a:spcAft>
                      </a:pPr>
                      <a:r>
                        <a:rPr lang="en-US" sz="1600" baseline="0" dirty="0">
                          <a:effectLst/>
                        </a:rPr>
                        <a:t>2.9</a:t>
                      </a:r>
                    </a:p>
                    <a:p>
                      <a:pPr algn="ctr">
                        <a:spcAft>
                          <a:spcPts val="400"/>
                        </a:spcAft>
                      </a:pPr>
                      <a:r>
                        <a:rPr lang="en-US" sz="1600" baseline="0" dirty="0">
                          <a:effectLst/>
                        </a:rPr>
                        <a:t>(2.8-3.1)</a:t>
                      </a:r>
                    </a:p>
                  </a:txBody>
                  <a:tcPr anchor="ctr"/>
                </a:tc>
                <a:extLst>
                  <a:ext uri="{0D108BD9-81ED-4DB2-BD59-A6C34878D82A}">
                    <a16:rowId xmlns:a16="http://schemas.microsoft.com/office/drawing/2014/main" val="3980599615"/>
                  </a:ext>
                </a:extLst>
              </a:tr>
              <a:tr h="858260">
                <a:tc>
                  <a:txBody>
                    <a:bodyPr/>
                    <a:lstStyle/>
                    <a:p>
                      <a:pPr>
                        <a:spcAft>
                          <a:spcPts val="400"/>
                        </a:spcAft>
                      </a:pPr>
                      <a:r>
                        <a:rPr lang="en-US" sz="1600" b="1" dirty="0">
                          <a:solidFill>
                            <a:schemeClr val="tx1"/>
                          </a:solidFill>
                          <a:effectLst/>
                        </a:rPr>
                        <a:t>Overall survival (95% CI)</a:t>
                      </a:r>
                    </a:p>
                  </a:txBody>
                  <a:tcPr anchor="ctr"/>
                </a:tc>
                <a:tc>
                  <a:txBody>
                    <a:bodyPr/>
                    <a:lstStyle/>
                    <a:p>
                      <a:pPr algn="ctr">
                        <a:spcAft>
                          <a:spcPts val="400"/>
                        </a:spcAft>
                      </a:pPr>
                      <a:r>
                        <a:rPr lang="en-US" sz="1600" dirty="0">
                          <a:solidFill>
                            <a:schemeClr val="tx1"/>
                          </a:solidFill>
                          <a:effectLst/>
                        </a:rPr>
                        <a:t>72.1</a:t>
                      </a:r>
                    </a:p>
                    <a:p>
                      <a:pPr algn="ctr">
                        <a:spcAft>
                          <a:spcPts val="400"/>
                        </a:spcAft>
                      </a:pPr>
                      <a:r>
                        <a:rPr lang="en-US" sz="1600" dirty="0">
                          <a:solidFill>
                            <a:schemeClr val="tx1"/>
                          </a:solidFill>
                          <a:effectLst/>
                        </a:rPr>
                        <a:t>(38.2-NR)</a:t>
                      </a:r>
                    </a:p>
                  </a:txBody>
                  <a:tcPr anchor="ctr"/>
                </a:tc>
                <a:tc>
                  <a:txBody>
                    <a:bodyPr/>
                    <a:lstStyle/>
                    <a:p>
                      <a:pPr algn="ctr">
                        <a:spcAft>
                          <a:spcPts val="400"/>
                        </a:spcAft>
                      </a:pPr>
                      <a:r>
                        <a:rPr lang="en-US" sz="1600" dirty="0">
                          <a:solidFill>
                            <a:schemeClr val="tx1"/>
                          </a:solidFill>
                          <a:effectLst/>
                        </a:rPr>
                        <a:t>36.9</a:t>
                      </a:r>
                    </a:p>
                    <a:p>
                      <a:pPr algn="ctr">
                        <a:spcAft>
                          <a:spcPts val="400"/>
                        </a:spcAft>
                      </a:pPr>
                      <a:r>
                        <a:rPr lang="en-US" sz="1600" dirty="0">
                          <a:solidFill>
                            <a:schemeClr val="tx1"/>
                          </a:solidFill>
                          <a:effectLst/>
                        </a:rPr>
                        <a:t>(28.2-58.7)</a:t>
                      </a:r>
                    </a:p>
                  </a:txBody>
                  <a:tcPr anchor="ctr"/>
                </a:tc>
                <a:tc>
                  <a:txBody>
                    <a:bodyPr/>
                    <a:lstStyle/>
                    <a:p>
                      <a:pPr algn="ctr">
                        <a:spcAft>
                          <a:spcPts val="400"/>
                        </a:spcAft>
                      </a:pPr>
                      <a:r>
                        <a:rPr lang="en-US" sz="1600" dirty="0">
                          <a:solidFill>
                            <a:schemeClr val="tx1"/>
                          </a:solidFill>
                          <a:effectLst/>
                        </a:rPr>
                        <a:t>19.9</a:t>
                      </a:r>
                    </a:p>
                    <a:p>
                      <a:pPr algn="ctr">
                        <a:spcAft>
                          <a:spcPts val="400"/>
                        </a:spcAft>
                      </a:pPr>
                      <a:r>
                        <a:rPr lang="en-US" sz="1600" dirty="0">
                          <a:solidFill>
                            <a:schemeClr val="tx1"/>
                          </a:solidFill>
                          <a:effectLst/>
                        </a:rPr>
                        <a:t>(16.8-24.6)</a:t>
                      </a:r>
                    </a:p>
                  </a:txBody>
                  <a:tcPr anchor="ctr"/>
                </a:tc>
                <a:extLst>
                  <a:ext uri="{0D108BD9-81ED-4DB2-BD59-A6C34878D82A}">
                    <a16:rowId xmlns:a16="http://schemas.microsoft.com/office/drawing/2014/main" val="2185623747"/>
                  </a:ext>
                </a:extLst>
              </a:tr>
              <a:tr h="858260">
                <a:tc>
                  <a:txBody>
                    <a:bodyPr/>
                    <a:lstStyle/>
                    <a:p>
                      <a:pPr>
                        <a:spcAft>
                          <a:spcPts val="400"/>
                        </a:spcAft>
                      </a:pPr>
                      <a:r>
                        <a:rPr lang="en-US" sz="1600" b="1" dirty="0">
                          <a:solidFill>
                            <a:schemeClr val="tx1"/>
                          </a:solidFill>
                          <a:effectLst/>
                        </a:rPr>
                        <a:t>Median Treatment-free interval (months)</a:t>
                      </a:r>
                    </a:p>
                  </a:txBody>
                  <a:tcPr anchor="ctr"/>
                </a:tc>
                <a:tc>
                  <a:txBody>
                    <a:bodyPr/>
                    <a:lstStyle/>
                    <a:p>
                      <a:pPr algn="ctr">
                        <a:spcAft>
                          <a:spcPts val="400"/>
                        </a:spcAft>
                      </a:pPr>
                      <a:r>
                        <a:rPr lang="en-US" sz="1600" dirty="0">
                          <a:solidFill>
                            <a:schemeClr val="tx1"/>
                          </a:solidFill>
                          <a:effectLst/>
                        </a:rPr>
                        <a:t>69.8</a:t>
                      </a:r>
                      <a:endParaRPr lang="en-US" sz="1600" strike="sngStrike" dirty="0">
                        <a:solidFill>
                          <a:schemeClr val="tx1"/>
                        </a:solidFill>
                        <a:effectLst/>
                      </a:endParaRPr>
                    </a:p>
                  </a:txBody>
                  <a:tcPr anchor="ctr"/>
                </a:tc>
                <a:tc>
                  <a:txBody>
                    <a:bodyPr/>
                    <a:lstStyle/>
                    <a:p>
                      <a:pPr algn="ctr">
                        <a:spcAft>
                          <a:spcPts val="400"/>
                        </a:spcAft>
                      </a:pPr>
                      <a:r>
                        <a:rPr lang="en-US" sz="1600" dirty="0">
                          <a:solidFill>
                            <a:schemeClr val="tx1"/>
                          </a:solidFill>
                          <a:effectLst/>
                        </a:rPr>
                        <a:t>45.4</a:t>
                      </a:r>
                      <a:endParaRPr lang="en-US" sz="1600" strike="sngStrike" dirty="0">
                        <a:solidFill>
                          <a:schemeClr val="tx1"/>
                        </a:solidFill>
                        <a:effectLst/>
                      </a:endParaRPr>
                    </a:p>
                  </a:txBody>
                  <a:tcPr anchor="ctr"/>
                </a:tc>
                <a:tc>
                  <a:txBody>
                    <a:bodyPr/>
                    <a:lstStyle/>
                    <a:p>
                      <a:pPr algn="ctr">
                        <a:spcAft>
                          <a:spcPts val="400"/>
                        </a:spcAft>
                      </a:pPr>
                      <a:r>
                        <a:rPr lang="en-US" sz="1600" dirty="0">
                          <a:solidFill>
                            <a:schemeClr val="tx1"/>
                          </a:solidFill>
                          <a:effectLst/>
                        </a:rPr>
                        <a:t>71.0</a:t>
                      </a:r>
                      <a:endParaRPr lang="en-US" sz="1600" strike="sngStrike" dirty="0">
                        <a:solidFill>
                          <a:schemeClr val="tx1"/>
                        </a:solidFill>
                        <a:effectLst/>
                      </a:endParaRPr>
                    </a:p>
                  </a:txBody>
                  <a:tcPr anchor="ctr"/>
                </a:tc>
                <a:extLst>
                  <a:ext uri="{0D108BD9-81ED-4DB2-BD59-A6C34878D82A}">
                    <a16:rowId xmlns:a16="http://schemas.microsoft.com/office/drawing/2014/main" val="1107901537"/>
                  </a:ext>
                </a:extLst>
              </a:tr>
            </a:tbl>
          </a:graphicData>
        </a:graphic>
      </p:graphicFrame>
    </p:spTree>
    <p:extLst>
      <p:ext uri="{BB962C8B-B14F-4D97-AF65-F5344CB8AC3E}">
        <p14:creationId xmlns:p14="http://schemas.microsoft.com/office/powerpoint/2010/main" val="3107157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B1D765-5F5B-9F5D-E8BD-CF7999741678}"/>
              </a:ext>
            </a:extLst>
          </p:cNvPr>
          <p:cNvSpPr>
            <a:spLocks noGrp="1"/>
          </p:cNvSpPr>
          <p:nvPr>
            <p:ph type="title"/>
          </p:nvPr>
        </p:nvSpPr>
        <p:spPr>
          <a:xfrm>
            <a:off x="609599" y="199505"/>
            <a:ext cx="10933471" cy="1185577"/>
          </a:xfrm>
        </p:spPr>
        <p:txBody>
          <a:bodyPr>
            <a:noAutofit/>
          </a:bodyPr>
          <a:lstStyle/>
          <a:p>
            <a:r>
              <a:rPr lang="en-US" sz="2800" dirty="0">
                <a:solidFill>
                  <a:schemeClr val="accent2">
                    <a:lumMod val="50000"/>
                  </a:schemeClr>
                </a:solidFill>
              </a:rPr>
              <a:t>Safety Comparison</a:t>
            </a:r>
            <a:br>
              <a:rPr lang="en-US" sz="2400" dirty="0"/>
            </a:br>
            <a:r>
              <a:rPr lang="en-US" sz="2400" dirty="0" err="1"/>
              <a:t>CheckMate</a:t>
            </a:r>
            <a:r>
              <a:rPr lang="en-US" sz="2400" dirty="0"/>
              <a:t> 511: NIVO + IPI 1 mg/kg Versus RELATIVITY-047: NIVO + RELA</a:t>
            </a:r>
          </a:p>
        </p:txBody>
      </p:sp>
      <p:pic>
        <p:nvPicPr>
          <p:cNvPr id="3" name="Graphic 18">
            <a:extLst>
              <a:ext uri="{FF2B5EF4-FFF2-40B4-BE49-F238E27FC236}">
                <a16:creationId xmlns:a16="http://schemas.microsoft.com/office/drawing/2014/main" id="{3CE0B618-0194-77C8-9778-A5EF17040C72}"/>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433" t="29015" r="5108" b="32256"/>
          <a:stretch/>
        </p:blipFill>
        <p:spPr>
          <a:xfrm>
            <a:off x="532153" y="2211596"/>
            <a:ext cx="11127694" cy="2679854"/>
          </a:xfrm>
          <a:prstGeom prst="rect">
            <a:avLst/>
          </a:prstGeom>
        </p:spPr>
      </p:pic>
      <p:sp>
        <p:nvSpPr>
          <p:cNvPr id="2" name="Footer Placeholder 1">
            <a:extLst>
              <a:ext uri="{FF2B5EF4-FFF2-40B4-BE49-F238E27FC236}">
                <a16:creationId xmlns:a16="http://schemas.microsoft.com/office/drawing/2014/main" id="{DBB9E00A-4023-B293-3A79-7629A93678B8}"/>
              </a:ext>
            </a:extLst>
          </p:cNvPr>
          <p:cNvSpPr>
            <a:spLocks noGrp="1"/>
          </p:cNvSpPr>
          <p:nvPr>
            <p:ph type="ftr" sz="quarter" idx="3"/>
          </p:nvPr>
        </p:nvSpPr>
        <p:spPr/>
        <p:txBody>
          <a:bodyPr/>
          <a:lstStyle/>
          <a:p>
            <a:r>
              <a:rPr lang="en-US" dirty="0"/>
              <a:t>AE, adverse event; IPI, ipilimumab; NIVO, nivolumab; RELA, </a:t>
            </a:r>
            <a:r>
              <a:rPr lang="en-US" dirty="0" err="1"/>
              <a:t>relatlimab</a:t>
            </a:r>
            <a:r>
              <a:rPr lang="en-US" dirty="0"/>
              <a:t>; TRAE, treatment-related adverse event.</a:t>
            </a:r>
          </a:p>
          <a:p>
            <a:r>
              <a:rPr lang="en-US" dirty="0"/>
              <a:t>1. </a:t>
            </a:r>
            <a:r>
              <a:rPr lang="en-US" dirty="0" err="1"/>
              <a:t>Lebbe</a:t>
            </a:r>
            <a:r>
              <a:rPr lang="en-US" dirty="0"/>
              <a:t> C, et al. ASCO 2021. Abstract 9516; 2. </a:t>
            </a:r>
            <a:r>
              <a:rPr lang="en-US" dirty="0" err="1"/>
              <a:t>Tawbi</a:t>
            </a:r>
            <a:r>
              <a:rPr lang="en-US" dirty="0"/>
              <a:t> HA, et al. ASCO 2023. Abstract 9502.</a:t>
            </a:r>
          </a:p>
        </p:txBody>
      </p:sp>
    </p:spTree>
    <p:extLst>
      <p:ext uri="{BB962C8B-B14F-4D97-AF65-F5344CB8AC3E}">
        <p14:creationId xmlns:p14="http://schemas.microsoft.com/office/powerpoint/2010/main" val="2260084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1B6B89A-A1BF-10E7-2B3A-EE14D7561130}"/>
              </a:ext>
            </a:extLst>
          </p:cNvPr>
          <p:cNvGrpSpPr/>
          <p:nvPr/>
        </p:nvGrpSpPr>
        <p:grpSpPr>
          <a:xfrm>
            <a:off x="6319882" y="792293"/>
            <a:ext cx="5561105" cy="5144382"/>
            <a:chOff x="7048376" y="1248627"/>
            <a:chExt cx="4990450" cy="4616489"/>
          </a:xfrm>
        </p:grpSpPr>
        <p:pic>
          <p:nvPicPr>
            <p:cNvPr id="10" name="Picture 9">
              <a:extLst>
                <a:ext uri="{FF2B5EF4-FFF2-40B4-BE49-F238E27FC236}">
                  <a16:creationId xmlns:a16="http://schemas.microsoft.com/office/drawing/2014/main" id="{898F74A2-82AF-4D9D-94FD-1AAD848715FB}"/>
                </a:ext>
              </a:extLst>
            </p:cNvPr>
            <p:cNvPicPr>
              <a:picLocks noChangeAspect="1"/>
            </p:cNvPicPr>
            <p:nvPr/>
          </p:nvPicPr>
          <p:blipFill>
            <a:blip r:embed="rId2"/>
            <a:stretch>
              <a:fillRect/>
            </a:stretch>
          </p:blipFill>
          <p:spPr>
            <a:xfrm>
              <a:off x="7048376" y="1248627"/>
              <a:ext cx="4990450" cy="4616489"/>
            </a:xfrm>
            <a:prstGeom prst="rect">
              <a:avLst/>
            </a:prstGeom>
          </p:spPr>
        </p:pic>
        <p:sp>
          <p:nvSpPr>
            <p:cNvPr id="14" name="Rectangle 13">
              <a:extLst>
                <a:ext uri="{FF2B5EF4-FFF2-40B4-BE49-F238E27FC236}">
                  <a16:creationId xmlns:a16="http://schemas.microsoft.com/office/drawing/2014/main" id="{75227B88-8069-4DB8-BB85-88863644E7B6}"/>
                </a:ext>
              </a:extLst>
            </p:cNvPr>
            <p:cNvSpPr/>
            <p:nvPr/>
          </p:nvSpPr>
          <p:spPr>
            <a:xfrm>
              <a:off x="9734111" y="2215425"/>
              <a:ext cx="633818" cy="231929"/>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61A42E6A-665F-49C3-9447-6008F1CBD00D}"/>
                </a:ext>
              </a:extLst>
            </p:cNvPr>
            <p:cNvSpPr/>
            <p:nvPr/>
          </p:nvSpPr>
          <p:spPr>
            <a:xfrm>
              <a:off x="11313823" y="2215425"/>
              <a:ext cx="633818" cy="231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D323C351-17EC-410E-AB99-1C2232CB97F2}"/>
                </a:ext>
              </a:extLst>
            </p:cNvPr>
            <p:cNvSpPr/>
            <p:nvPr/>
          </p:nvSpPr>
          <p:spPr>
            <a:xfrm>
              <a:off x="9734111" y="2437830"/>
              <a:ext cx="633818" cy="231929"/>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0A3AC3BA-DAAC-44DB-B6EE-A76D8DFC937D}"/>
                </a:ext>
              </a:extLst>
            </p:cNvPr>
            <p:cNvSpPr/>
            <p:nvPr/>
          </p:nvSpPr>
          <p:spPr>
            <a:xfrm>
              <a:off x="11315427" y="2447354"/>
              <a:ext cx="633818" cy="231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4F45586F-1B78-4703-A9B1-A49CDE685728}"/>
                </a:ext>
              </a:extLst>
            </p:cNvPr>
            <p:cNvSpPr/>
            <p:nvPr/>
          </p:nvSpPr>
          <p:spPr>
            <a:xfrm>
              <a:off x="11315427" y="4800421"/>
              <a:ext cx="633818" cy="231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2" name="Title 1">
            <a:extLst>
              <a:ext uri="{FF2B5EF4-FFF2-40B4-BE49-F238E27FC236}">
                <a16:creationId xmlns:a16="http://schemas.microsoft.com/office/drawing/2014/main" id="{247CB918-2A47-FBE3-5FFD-B85C48745FBF}"/>
              </a:ext>
            </a:extLst>
          </p:cNvPr>
          <p:cNvSpPr>
            <a:spLocks noGrp="1"/>
          </p:cNvSpPr>
          <p:nvPr>
            <p:ph type="title"/>
          </p:nvPr>
        </p:nvSpPr>
        <p:spPr>
          <a:xfrm>
            <a:off x="609600" y="199505"/>
            <a:ext cx="5486400" cy="1526553"/>
          </a:xfrm>
        </p:spPr>
        <p:txBody>
          <a:bodyPr>
            <a:normAutofit/>
          </a:bodyPr>
          <a:lstStyle/>
          <a:p>
            <a:r>
              <a:rPr lang="en-US" sz="2800" noProof="0" dirty="0"/>
              <a:t>Toxicity of RELA + NIVO in </a:t>
            </a:r>
            <a:br>
              <a:rPr lang="en-US" sz="2800" noProof="0" dirty="0"/>
            </a:br>
            <a:r>
              <a:rPr lang="en-US" sz="2800" noProof="0" dirty="0"/>
              <a:t>RELA-047 Versus with </a:t>
            </a:r>
            <a:br>
              <a:rPr lang="en-US" sz="2800" noProof="0" dirty="0"/>
            </a:br>
            <a:r>
              <a:rPr lang="en-US" sz="2800" noProof="0" dirty="0"/>
              <a:t>IPI + NIVO in CM 067</a:t>
            </a:r>
            <a:endParaRPr lang="en-US" sz="2800" dirty="0"/>
          </a:p>
        </p:txBody>
      </p:sp>
      <p:sp>
        <p:nvSpPr>
          <p:cNvPr id="4" name="Footer Placeholder 3">
            <a:extLst>
              <a:ext uri="{FF2B5EF4-FFF2-40B4-BE49-F238E27FC236}">
                <a16:creationId xmlns:a16="http://schemas.microsoft.com/office/drawing/2014/main" id="{3D678DD1-4DC3-B76E-2646-B83E7405EC9C}"/>
              </a:ext>
            </a:extLst>
          </p:cNvPr>
          <p:cNvSpPr>
            <a:spLocks noGrp="1"/>
          </p:cNvSpPr>
          <p:nvPr>
            <p:ph type="ftr" sz="quarter" idx="3"/>
          </p:nvPr>
        </p:nvSpPr>
        <p:spPr>
          <a:xfrm>
            <a:off x="609600" y="6356350"/>
            <a:ext cx="10744199" cy="442131"/>
          </a:xfrm>
        </p:spPr>
        <p:txBody>
          <a:bodyPr/>
          <a:lstStyle/>
          <a:p>
            <a:r>
              <a:rPr lang="en-US" dirty="0"/>
              <a:t>AE, adverse event; CM 067, </a:t>
            </a:r>
            <a:r>
              <a:rPr lang="en-US" dirty="0" err="1"/>
              <a:t>CheckMate</a:t>
            </a:r>
            <a:r>
              <a:rPr lang="en-US" dirty="0"/>
              <a:t> 067; RELA-047, RELATIVITY-047; TRAE, treatment-related AE. 
Larkin J, et al. </a:t>
            </a:r>
            <a:r>
              <a:rPr lang="en-US" i="1" dirty="0"/>
              <a:t>N Engl J Med. </a:t>
            </a:r>
            <a:r>
              <a:rPr lang="en-US" dirty="0"/>
              <a:t>2015;373(1):23-34; </a:t>
            </a:r>
            <a:r>
              <a:rPr lang="en-US" dirty="0" err="1"/>
              <a:t>Tawbi</a:t>
            </a:r>
            <a:r>
              <a:rPr lang="en-US" dirty="0"/>
              <a:t> HA, et al. ASCO 2023. Abstract 9502. </a:t>
            </a:r>
          </a:p>
        </p:txBody>
      </p:sp>
      <p:graphicFrame>
        <p:nvGraphicFramePr>
          <p:cNvPr id="6" name="Table 5">
            <a:extLst>
              <a:ext uri="{FF2B5EF4-FFF2-40B4-BE49-F238E27FC236}">
                <a16:creationId xmlns:a16="http://schemas.microsoft.com/office/drawing/2014/main" id="{B43111BB-8C40-A05C-1CD9-07ACE03BCDB4}"/>
              </a:ext>
            </a:extLst>
          </p:cNvPr>
          <p:cNvGraphicFramePr>
            <a:graphicFrameLocks noGrp="1"/>
          </p:cNvGraphicFramePr>
          <p:nvPr>
            <p:extLst>
              <p:ext uri="{D42A27DB-BD31-4B8C-83A1-F6EECF244321}">
                <p14:modId xmlns:p14="http://schemas.microsoft.com/office/powerpoint/2010/main" val="1437496324"/>
              </p:ext>
            </p:extLst>
          </p:nvPr>
        </p:nvGraphicFramePr>
        <p:xfrm>
          <a:off x="601623" y="2112723"/>
          <a:ext cx="5270497" cy="3167093"/>
        </p:xfrm>
        <a:graphic>
          <a:graphicData uri="http://schemas.openxmlformats.org/drawingml/2006/table">
            <a:tbl>
              <a:tblPr firstRow="1">
                <a:tableStyleId>{5940675A-B579-460E-94D1-54222C63F5DA}</a:tableStyleId>
              </a:tblPr>
              <a:tblGrid>
                <a:gridCol w="1807515">
                  <a:extLst>
                    <a:ext uri="{9D8B030D-6E8A-4147-A177-3AD203B41FA5}">
                      <a16:colId xmlns:a16="http://schemas.microsoft.com/office/drawing/2014/main" val="3349372440"/>
                    </a:ext>
                  </a:extLst>
                </a:gridCol>
                <a:gridCol w="834483">
                  <a:extLst>
                    <a:ext uri="{9D8B030D-6E8A-4147-A177-3AD203B41FA5}">
                      <a16:colId xmlns:a16="http://schemas.microsoft.com/office/drawing/2014/main" val="4203709055"/>
                    </a:ext>
                  </a:extLst>
                </a:gridCol>
                <a:gridCol w="834483">
                  <a:extLst>
                    <a:ext uri="{9D8B030D-6E8A-4147-A177-3AD203B41FA5}">
                      <a16:colId xmlns:a16="http://schemas.microsoft.com/office/drawing/2014/main" val="322728943"/>
                    </a:ext>
                  </a:extLst>
                </a:gridCol>
                <a:gridCol w="897008">
                  <a:extLst>
                    <a:ext uri="{9D8B030D-6E8A-4147-A177-3AD203B41FA5}">
                      <a16:colId xmlns:a16="http://schemas.microsoft.com/office/drawing/2014/main" val="3911179874"/>
                    </a:ext>
                  </a:extLst>
                </a:gridCol>
                <a:gridCol w="897008">
                  <a:extLst>
                    <a:ext uri="{9D8B030D-6E8A-4147-A177-3AD203B41FA5}">
                      <a16:colId xmlns:a16="http://schemas.microsoft.com/office/drawing/2014/main" val="1455388029"/>
                    </a:ext>
                  </a:extLst>
                </a:gridCol>
              </a:tblGrid>
              <a:tr h="505931">
                <a:tc rowSpan="2">
                  <a:txBody>
                    <a:bodyPr/>
                    <a:lstStyle/>
                    <a:p>
                      <a:r>
                        <a:rPr lang="en-US" sz="1200" b="1" dirty="0">
                          <a:solidFill>
                            <a:schemeClr val="bg1"/>
                          </a:solidFill>
                          <a:effectLst/>
                        </a:rPr>
                        <a:t>AE, n (%)</a:t>
                      </a:r>
                    </a:p>
                  </a:txBody>
                  <a:tcPr anchor="b">
                    <a:solidFill>
                      <a:schemeClr val="tx1"/>
                    </a:solidFill>
                  </a:tcPr>
                </a:tc>
                <a:tc gridSpan="2">
                  <a:txBody>
                    <a:bodyPr/>
                    <a:lstStyle/>
                    <a:p>
                      <a:pPr algn="ctr"/>
                      <a:r>
                        <a:rPr lang="en-US" sz="1200" b="1" dirty="0">
                          <a:solidFill>
                            <a:schemeClr val="bg1"/>
                          </a:solidFill>
                          <a:effectLst/>
                        </a:rPr>
                        <a:t>NIVO + RELA </a:t>
                      </a:r>
                      <a:br>
                        <a:rPr lang="en-US" sz="1200" b="1" dirty="0">
                          <a:solidFill>
                            <a:schemeClr val="bg1"/>
                          </a:solidFill>
                          <a:effectLst/>
                        </a:rPr>
                      </a:br>
                      <a:r>
                        <a:rPr lang="en-US" sz="1200" b="1" dirty="0">
                          <a:solidFill>
                            <a:schemeClr val="bg1"/>
                          </a:solidFill>
                          <a:effectLst/>
                        </a:rPr>
                        <a:t>(n</a:t>
                      </a:r>
                      <a:r>
                        <a:rPr lang="en-US" sz="1200" b="1" strike="noStrike" dirty="0">
                          <a:solidFill>
                            <a:srgbClr val="FF0000"/>
                          </a:solidFill>
                          <a:effectLst/>
                        </a:rPr>
                        <a:t> </a:t>
                      </a:r>
                      <a:r>
                        <a:rPr lang="en-US" sz="1200" b="1" dirty="0">
                          <a:solidFill>
                            <a:schemeClr val="bg1"/>
                          </a:solidFill>
                          <a:effectLst/>
                        </a:rPr>
                        <a:t>= 355)</a:t>
                      </a:r>
                    </a:p>
                  </a:txBody>
                  <a:tcPr anchor="ctr">
                    <a:solidFill>
                      <a:srgbClr val="00B0F0"/>
                    </a:solidFill>
                  </a:tcPr>
                </a:tc>
                <a:tc hMerge="1">
                  <a:txBody>
                    <a:bodyPr/>
                    <a:lstStyle/>
                    <a:p>
                      <a:r>
                        <a:rPr lang="en-US" sz="1400" dirty="0">
                          <a:effectLst/>
                        </a:rPr>
                        <a:t>(n = 355)</a:t>
                      </a:r>
                    </a:p>
                  </a:txBody>
                  <a:tcPr anchor="ctr"/>
                </a:tc>
                <a:tc gridSpan="2">
                  <a:txBody>
                    <a:bodyPr/>
                    <a:lstStyle/>
                    <a:p>
                      <a:pPr algn="ctr"/>
                      <a:r>
                        <a:rPr lang="en-US" sz="1200" b="1" dirty="0">
                          <a:solidFill>
                            <a:schemeClr val="bg1"/>
                          </a:solidFill>
                          <a:effectLst/>
                        </a:rPr>
                        <a:t>NIVO </a:t>
                      </a:r>
                      <a:br>
                        <a:rPr lang="en-US" sz="1200" b="1" dirty="0">
                          <a:solidFill>
                            <a:schemeClr val="bg1"/>
                          </a:solidFill>
                          <a:effectLst/>
                        </a:rPr>
                      </a:br>
                      <a:r>
                        <a:rPr lang="en-US" sz="1200" b="1" dirty="0">
                          <a:solidFill>
                            <a:schemeClr val="bg1"/>
                          </a:solidFill>
                          <a:effectLst/>
                        </a:rPr>
                        <a:t>(n</a:t>
                      </a:r>
                      <a:r>
                        <a:rPr lang="en-US" sz="1200" b="1" strike="noStrike" dirty="0">
                          <a:solidFill>
                            <a:srgbClr val="FF0000"/>
                          </a:solidFill>
                          <a:effectLst/>
                        </a:rPr>
                        <a:t> </a:t>
                      </a:r>
                      <a:r>
                        <a:rPr lang="en-US" sz="1200" b="1" dirty="0">
                          <a:solidFill>
                            <a:schemeClr val="bg1"/>
                          </a:solidFill>
                          <a:effectLst/>
                        </a:rPr>
                        <a:t>= 359)</a:t>
                      </a:r>
                    </a:p>
                  </a:txBody>
                  <a:tcPr anchor="ctr">
                    <a:solidFill>
                      <a:srgbClr val="00B087"/>
                    </a:solidFill>
                  </a:tcPr>
                </a:tc>
                <a:tc hMerge="1">
                  <a:txBody>
                    <a:bodyPr/>
                    <a:lstStyle/>
                    <a:p>
                      <a:r>
                        <a:rPr lang="en-US" sz="1400" dirty="0">
                          <a:effectLst/>
                        </a:rPr>
                        <a:t>359)</a:t>
                      </a:r>
                    </a:p>
                  </a:txBody>
                  <a:tcPr anchor="ctr"/>
                </a:tc>
                <a:extLst>
                  <a:ext uri="{0D108BD9-81ED-4DB2-BD59-A6C34878D82A}">
                    <a16:rowId xmlns:a16="http://schemas.microsoft.com/office/drawing/2014/main" val="3474431712"/>
                  </a:ext>
                </a:extLst>
              </a:tr>
              <a:tr h="765013">
                <a:tc vMerge="1">
                  <a:txBody>
                    <a:bodyPr/>
                    <a:lstStyle/>
                    <a:p>
                      <a:r>
                        <a:rPr lang="en-US" sz="1400" b="1" dirty="0">
                          <a:effectLst/>
                        </a:rPr>
                        <a:t>AE, n (%)</a:t>
                      </a:r>
                    </a:p>
                  </a:txBody>
                  <a:tcPr anchor="ctr"/>
                </a:tc>
                <a:tc>
                  <a:txBody>
                    <a:bodyPr/>
                    <a:lstStyle/>
                    <a:p>
                      <a:pPr algn="ctr"/>
                      <a:r>
                        <a:rPr lang="en-US" sz="1200" b="1" dirty="0">
                          <a:solidFill>
                            <a:schemeClr val="bg1"/>
                          </a:solidFill>
                          <a:effectLst/>
                        </a:rPr>
                        <a:t>Any grade</a:t>
                      </a:r>
                    </a:p>
                  </a:txBody>
                  <a:tcPr anchor="ctr">
                    <a:solidFill>
                      <a:srgbClr val="00B0F0"/>
                    </a:solidFill>
                  </a:tcPr>
                </a:tc>
                <a:tc>
                  <a:txBody>
                    <a:bodyPr/>
                    <a:lstStyle/>
                    <a:p>
                      <a:pPr algn="ctr"/>
                      <a:r>
                        <a:rPr lang="en-US" sz="1200" b="1" dirty="0">
                          <a:solidFill>
                            <a:schemeClr val="bg1"/>
                          </a:solidFill>
                          <a:effectLst/>
                        </a:rPr>
                        <a:t>Grade 3-4</a:t>
                      </a:r>
                    </a:p>
                  </a:txBody>
                  <a:tcPr anchor="ctr">
                    <a:solidFill>
                      <a:srgbClr val="00B0F0"/>
                    </a:solidFill>
                  </a:tcPr>
                </a:tc>
                <a:tc>
                  <a:txBody>
                    <a:bodyPr/>
                    <a:lstStyle/>
                    <a:p>
                      <a:pPr algn="ctr"/>
                      <a:r>
                        <a:rPr lang="en-US" sz="1200" b="1" dirty="0">
                          <a:solidFill>
                            <a:schemeClr val="bg1"/>
                          </a:solidFill>
                          <a:effectLst/>
                        </a:rPr>
                        <a:t>Any grade</a:t>
                      </a:r>
                    </a:p>
                  </a:txBody>
                  <a:tcPr anchor="ctr">
                    <a:solidFill>
                      <a:srgbClr val="00B087"/>
                    </a:solidFill>
                  </a:tcPr>
                </a:tc>
                <a:tc>
                  <a:txBody>
                    <a:bodyPr/>
                    <a:lstStyle/>
                    <a:p>
                      <a:pPr algn="ctr"/>
                      <a:r>
                        <a:rPr lang="en-US" sz="1200" b="1" dirty="0">
                          <a:solidFill>
                            <a:schemeClr val="bg1"/>
                          </a:solidFill>
                          <a:effectLst/>
                        </a:rPr>
                        <a:t>Grade 3-4</a:t>
                      </a:r>
                    </a:p>
                  </a:txBody>
                  <a:tcPr anchor="ctr">
                    <a:solidFill>
                      <a:srgbClr val="00B087"/>
                    </a:solidFill>
                  </a:tcPr>
                </a:tc>
                <a:extLst>
                  <a:ext uri="{0D108BD9-81ED-4DB2-BD59-A6C34878D82A}">
                    <a16:rowId xmlns:a16="http://schemas.microsoft.com/office/drawing/2014/main" val="3468390162"/>
                  </a:ext>
                </a:extLst>
              </a:tr>
              <a:tr h="459008">
                <a:tc>
                  <a:txBody>
                    <a:bodyPr/>
                    <a:lstStyle/>
                    <a:p>
                      <a:r>
                        <a:rPr lang="en-US" sz="1200" b="1" dirty="0">
                          <a:effectLst/>
                        </a:rPr>
                        <a:t>Any AE</a:t>
                      </a:r>
                    </a:p>
                  </a:txBody>
                  <a:tcPr anchor="ctr"/>
                </a:tc>
                <a:tc>
                  <a:txBody>
                    <a:bodyPr/>
                    <a:lstStyle/>
                    <a:p>
                      <a:pPr algn="ctr"/>
                      <a:r>
                        <a:rPr lang="en-US" sz="1200" dirty="0">
                          <a:effectLst/>
                        </a:rPr>
                        <a:t>352 (99)</a:t>
                      </a:r>
                    </a:p>
                  </a:txBody>
                  <a:tcPr anchor="ctr"/>
                </a:tc>
                <a:tc>
                  <a:txBody>
                    <a:bodyPr/>
                    <a:lstStyle/>
                    <a:p>
                      <a:pPr algn="ctr"/>
                      <a:r>
                        <a:rPr lang="en-US" sz="1200" dirty="0">
                          <a:effectLst/>
                        </a:rPr>
                        <a:t>161 (45)</a:t>
                      </a:r>
                    </a:p>
                  </a:txBody>
                  <a:tcPr anchor="ctr"/>
                </a:tc>
                <a:tc>
                  <a:txBody>
                    <a:bodyPr/>
                    <a:lstStyle/>
                    <a:p>
                      <a:pPr algn="ctr"/>
                      <a:r>
                        <a:rPr lang="en-US" sz="1200" dirty="0">
                          <a:effectLst/>
                        </a:rPr>
                        <a:t>344 (96)</a:t>
                      </a:r>
                    </a:p>
                  </a:txBody>
                  <a:tcPr anchor="ctr"/>
                </a:tc>
                <a:tc>
                  <a:txBody>
                    <a:bodyPr/>
                    <a:lstStyle/>
                    <a:p>
                      <a:pPr algn="ctr"/>
                      <a:r>
                        <a:rPr lang="en-US" sz="1200" dirty="0">
                          <a:effectLst/>
                        </a:rPr>
                        <a:t>139 (39)</a:t>
                      </a:r>
                    </a:p>
                  </a:txBody>
                  <a:tcPr anchor="ctr"/>
                </a:tc>
                <a:extLst>
                  <a:ext uri="{0D108BD9-81ED-4DB2-BD59-A6C34878D82A}">
                    <a16:rowId xmlns:a16="http://schemas.microsoft.com/office/drawing/2014/main" val="1795264311"/>
                  </a:ext>
                </a:extLst>
              </a:tr>
              <a:tr h="459008">
                <a:tc>
                  <a:txBody>
                    <a:bodyPr/>
                    <a:lstStyle/>
                    <a:p>
                      <a:r>
                        <a:rPr lang="en-US" sz="1200" b="1" dirty="0">
                          <a:effectLst/>
                        </a:rPr>
                        <a:t>TRAE</a:t>
                      </a:r>
                    </a:p>
                  </a:txBody>
                  <a:tcPr anchor="ctr"/>
                </a:tc>
                <a:tc>
                  <a:txBody>
                    <a:bodyPr/>
                    <a:lstStyle/>
                    <a:p>
                      <a:pPr algn="ctr"/>
                      <a:r>
                        <a:rPr lang="en-US" sz="1200">
                          <a:effectLst/>
                        </a:rPr>
                        <a:t>301 (85)</a:t>
                      </a:r>
                    </a:p>
                  </a:txBody>
                  <a:tcPr anchor="ctr"/>
                </a:tc>
                <a:tc>
                  <a:txBody>
                    <a:bodyPr/>
                    <a:lstStyle/>
                    <a:p>
                      <a:pPr algn="ctr"/>
                      <a:r>
                        <a:rPr lang="en-US" sz="1200" dirty="0">
                          <a:effectLst/>
                        </a:rPr>
                        <a:t>78 (22)</a:t>
                      </a:r>
                    </a:p>
                  </a:txBody>
                  <a:tcPr anchor="ctr"/>
                </a:tc>
                <a:tc>
                  <a:txBody>
                    <a:bodyPr/>
                    <a:lstStyle/>
                    <a:p>
                      <a:pPr algn="ctr"/>
                      <a:r>
                        <a:rPr lang="en-US" sz="1200" dirty="0">
                          <a:effectLst/>
                        </a:rPr>
                        <a:t>262 (73)</a:t>
                      </a:r>
                    </a:p>
                  </a:txBody>
                  <a:tcPr anchor="ctr"/>
                </a:tc>
                <a:tc>
                  <a:txBody>
                    <a:bodyPr/>
                    <a:lstStyle/>
                    <a:p>
                      <a:pPr algn="ctr"/>
                      <a:r>
                        <a:rPr lang="en-US" sz="1200" dirty="0">
                          <a:effectLst/>
                        </a:rPr>
                        <a:t>43 (12)</a:t>
                      </a:r>
                    </a:p>
                  </a:txBody>
                  <a:tcPr anchor="ctr"/>
                </a:tc>
                <a:extLst>
                  <a:ext uri="{0D108BD9-81ED-4DB2-BD59-A6C34878D82A}">
                    <a16:rowId xmlns:a16="http://schemas.microsoft.com/office/drawing/2014/main" val="3279890397"/>
                  </a:ext>
                </a:extLst>
              </a:tr>
              <a:tr h="472202">
                <a:tc>
                  <a:txBody>
                    <a:bodyPr/>
                    <a:lstStyle/>
                    <a:p>
                      <a:pPr lvl="1"/>
                      <a:r>
                        <a:rPr lang="en-US" sz="1100" b="0" dirty="0">
                          <a:effectLst/>
                        </a:rPr>
                        <a:t>Leading to discontinuation</a:t>
                      </a:r>
                    </a:p>
                  </a:txBody>
                  <a:tcPr anchor="ctr"/>
                </a:tc>
                <a:tc>
                  <a:txBody>
                    <a:bodyPr/>
                    <a:lstStyle/>
                    <a:p>
                      <a:pPr algn="ctr"/>
                      <a:r>
                        <a:rPr lang="en-US" sz="1200" dirty="0">
                          <a:effectLst/>
                        </a:rPr>
                        <a:t>61 (17)</a:t>
                      </a:r>
                    </a:p>
                  </a:txBody>
                  <a:tcPr anchor="ctr"/>
                </a:tc>
                <a:tc>
                  <a:txBody>
                    <a:bodyPr/>
                    <a:lstStyle/>
                    <a:p>
                      <a:pPr algn="ctr"/>
                      <a:r>
                        <a:rPr lang="en-US" sz="1200" dirty="0">
                          <a:effectLst/>
                        </a:rPr>
                        <a:t>34 (10)</a:t>
                      </a:r>
                    </a:p>
                  </a:txBody>
                  <a:tcPr anchor="ctr"/>
                </a:tc>
                <a:tc>
                  <a:txBody>
                    <a:bodyPr/>
                    <a:lstStyle/>
                    <a:p>
                      <a:pPr algn="ctr"/>
                      <a:r>
                        <a:rPr lang="en-US" sz="1200">
                          <a:effectLst/>
                        </a:rPr>
                        <a:t>31 (9)</a:t>
                      </a:r>
                    </a:p>
                  </a:txBody>
                  <a:tcPr anchor="ctr"/>
                </a:tc>
                <a:tc>
                  <a:txBody>
                    <a:bodyPr/>
                    <a:lstStyle/>
                    <a:p>
                      <a:pPr algn="ctr"/>
                      <a:r>
                        <a:rPr lang="en-US" sz="1200" dirty="0">
                          <a:effectLst/>
                        </a:rPr>
                        <a:t>14 (4)</a:t>
                      </a:r>
                    </a:p>
                  </a:txBody>
                  <a:tcPr anchor="ctr"/>
                </a:tc>
                <a:extLst>
                  <a:ext uri="{0D108BD9-81ED-4DB2-BD59-A6C34878D82A}">
                    <a16:rowId xmlns:a16="http://schemas.microsoft.com/office/drawing/2014/main" val="2143144634"/>
                  </a:ext>
                </a:extLst>
              </a:tr>
              <a:tr h="505931">
                <a:tc>
                  <a:txBody>
                    <a:bodyPr/>
                    <a:lstStyle/>
                    <a:p>
                      <a:r>
                        <a:rPr lang="en-US" sz="1200" b="1" dirty="0">
                          <a:effectLst/>
                        </a:rPr>
                        <a:t>Treatment-related deaths</a:t>
                      </a:r>
                    </a:p>
                  </a:txBody>
                  <a:tcPr anchor="ctr"/>
                </a:tc>
                <a:tc gridSpan="2">
                  <a:txBody>
                    <a:bodyPr/>
                    <a:lstStyle/>
                    <a:p>
                      <a:pPr algn="ctr"/>
                      <a:r>
                        <a:rPr lang="en-US" sz="1200" dirty="0">
                          <a:effectLst/>
                        </a:rPr>
                        <a:t>4 (1)</a:t>
                      </a:r>
                    </a:p>
                  </a:txBody>
                  <a:tcPr anchor="ctr"/>
                </a:tc>
                <a:tc hMerge="1">
                  <a:txBody>
                    <a:bodyPr/>
                    <a:lstStyle/>
                    <a:p>
                      <a:pPr algn="ctr"/>
                      <a:r>
                        <a:rPr lang="en-US" sz="1400" dirty="0">
                          <a:effectLst/>
                        </a:rPr>
                        <a:t>(1)</a:t>
                      </a:r>
                    </a:p>
                  </a:txBody>
                  <a:tcPr anchor="ctr"/>
                </a:tc>
                <a:tc gridSpan="2">
                  <a:txBody>
                    <a:bodyPr/>
                    <a:lstStyle/>
                    <a:p>
                      <a:pPr algn="ctr"/>
                      <a:r>
                        <a:rPr lang="en-US" sz="1200" dirty="0">
                          <a:effectLst/>
                        </a:rPr>
                        <a:t>2 (1)</a:t>
                      </a:r>
                    </a:p>
                  </a:txBody>
                  <a:tcPr anchor="ctr"/>
                </a:tc>
                <a:tc hMerge="1">
                  <a:txBody>
                    <a:bodyPr/>
                    <a:lstStyle/>
                    <a:p>
                      <a:pPr algn="ctr"/>
                      <a:r>
                        <a:rPr lang="en-US" sz="1400" dirty="0">
                          <a:effectLst/>
                        </a:rPr>
                        <a:t>(1)</a:t>
                      </a:r>
                    </a:p>
                  </a:txBody>
                  <a:tcPr anchor="ctr"/>
                </a:tc>
                <a:extLst>
                  <a:ext uri="{0D108BD9-81ED-4DB2-BD59-A6C34878D82A}">
                    <a16:rowId xmlns:a16="http://schemas.microsoft.com/office/drawing/2014/main" val="594878920"/>
                  </a:ext>
                </a:extLst>
              </a:tr>
            </a:tbl>
          </a:graphicData>
        </a:graphic>
      </p:graphicFrame>
      <p:sp>
        <p:nvSpPr>
          <p:cNvPr id="7" name="Rectangle 6">
            <a:extLst>
              <a:ext uri="{FF2B5EF4-FFF2-40B4-BE49-F238E27FC236}">
                <a16:creationId xmlns:a16="http://schemas.microsoft.com/office/drawing/2014/main" id="{FD49DE2C-37FC-A3C8-911F-8BC173215779}"/>
              </a:ext>
            </a:extLst>
          </p:cNvPr>
          <p:cNvSpPr/>
          <p:nvPr/>
        </p:nvSpPr>
        <p:spPr>
          <a:xfrm>
            <a:off x="3248921" y="3836113"/>
            <a:ext cx="833358" cy="448941"/>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6A28BFE-9752-C166-5D3C-CE43DC9B8DDD}"/>
              </a:ext>
            </a:extLst>
          </p:cNvPr>
          <p:cNvSpPr/>
          <p:nvPr/>
        </p:nvSpPr>
        <p:spPr>
          <a:xfrm>
            <a:off x="4974921" y="3836113"/>
            <a:ext cx="897199" cy="47572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D956380D-D9E2-0145-FA11-EC81231424CF}"/>
              </a:ext>
            </a:extLst>
          </p:cNvPr>
          <p:cNvSpPr/>
          <p:nvPr/>
        </p:nvSpPr>
        <p:spPr>
          <a:xfrm>
            <a:off x="6137564" y="675409"/>
            <a:ext cx="5884718" cy="541366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188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6F0A6ED-A0C9-AEBD-2CCE-20F201315E8D}"/>
              </a:ext>
            </a:extLst>
          </p:cNvPr>
          <p:cNvSpPr>
            <a:spLocks noGrp="1"/>
          </p:cNvSpPr>
          <p:nvPr>
            <p:ph type="title"/>
          </p:nvPr>
        </p:nvSpPr>
        <p:spPr>
          <a:xfrm>
            <a:off x="609600" y="199505"/>
            <a:ext cx="10744200" cy="1185577"/>
          </a:xfrm>
        </p:spPr>
        <p:txBody>
          <a:bodyPr>
            <a:normAutofit/>
          </a:bodyPr>
          <a:lstStyle/>
          <a:p>
            <a:r>
              <a:rPr lang="en-US" sz="3000" dirty="0"/>
              <a:t>Relative Benefit Versus Toxicity of Anti-PD-1 + Anti-LAG-3 Compared to Anti-CTLA-4 + Anti-PD-1</a:t>
            </a:r>
          </a:p>
        </p:txBody>
      </p:sp>
      <p:sp>
        <p:nvSpPr>
          <p:cNvPr id="11" name="Footer Placeholder 6">
            <a:extLst>
              <a:ext uri="{FF2B5EF4-FFF2-40B4-BE49-F238E27FC236}">
                <a16:creationId xmlns:a16="http://schemas.microsoft.com/office/drawing/2014/main" id="{F7A68437-56D1-7E4F-FA51-1ED9A4B8FFF0}"/>
              </a:ext>
            </a:extLst>
          </p:cNvPr>
          <p:cNvSpPr>
            <a:spLocks noGrp="1"/>
          </p:cNvSpPr>
          <p:nvPr>
            <p:ph type="ftr" sz="quarter" idx="3"/>
          </p:nvPr>
        </p:nvSpPr>
        <p:spPr>
          <a:xfrm>
            <a:off x="609600" y="6356350"/>
            <a:ext cx="10620375" cy="442131"/>
          </a:xfrm>
        </p:spPr>
        <p:txBody>
          <a:bodyPr/>
          <a:lstStyle/>
          <a:p>
            <a:r>
              <a:rPr lang="en-US" dirty="0"/>
              <a:t>1. Long G, et al. </a:t>
            </a:r>
            <a:r>
              <a:rPr lang="en-US" i="1" dirty="0"/>
              <a:t>NEJM Evid. </a:t>
            </a:r>
            <a:r>
              <a:rPr lang="en-US" dirty="0"/>
              <a:t>2023;2(4); 2. Larkin J, et al. </a:t>
            </a:r>
            <a:r>
              <a:rPr lang="en-US" i="1" dirty="0"/>
              <a:t>N Engl J Med. </a:t>
            </a:r>
            <a:r>
              <a:rPr lang="en-US" dirty="0"/>
              <a:t>2019;381(16):1535-1546; 3. </a:t>
            </a:r>
            <a:r>
              <a:rPr lang="en-US" dirty="0" err="1"/>
              <a:t>Wolchok</a:t>
            </a:r>
            <a:r>
              <a:rPr lang="en-US" dirty="0"/>
              <a:t> JD, et al. </a:t>
            </a:r>
            <a:r>
              <a:rPr lang="en-US" i="1" dirty="0"/>
              <a:t>J Clin Oncol. </a:t>
            </a:r>
            <a:r>
              <a:rPr lang="en-US" dirty="0"/>
              <a:t>2022;40(2):127-137; 4. </a:t>
            </a:r>
            <a:r>
              <a:rPr lang="en-US" dirty="0" err="1"/>
              <a:t>Wolchok</a:t>
            </a:r>
            <a:r>
              <a:rPr lang="en-US" dirty="0"/>
              <a:t> JD, et al. </a:t>
            </a:r>
            <a:r>
              <a:rPr lang="en-US" i="1" dirty="0"/>
              <a:t>J Clin Oncol. </a:t>
            </a:r>
            <a:r>
              <a:rPr lang="en-US" dirty="0"/>
              <a:t>2022;40(2):127-137, supplementary material.</a:t>
            </a:r>
          </a:p>
        </p:txBody>
      </p:sp>
      <p:graphicFrame>
        <p:nvGraphicFramePr>
          <p:cNvPr id="10" name="Table 7">
            <a:extLst>
              <a:ext uri="{FF2B5EF4-FFF2-40B4-BE49-F238E27FC236}">
                <a16:creationId xmlns:a16="http://schemas.microsoft.com/office/drawing/2014/main" id="{E3A0637C-3551-A8E6-3072-60948064CB64}"/>
              </a:ext>
            </a:extLst>
          </p:cNvPr>
          <p:cNvGraphicFramePr>
            <a:graphicFrameLocks noGrp="1"/>
          </p:cNvGraphicFramePr>
          <p:nvPr>
            <p:extLst>
              <p:ext uri="{D42A27DB-BD31-4B8C-83A1-F6EECF244321}">
                <p14:modId xmlns:p14="http://schemas.microsoft.com/office/powerpoint/2010/main" val="2605055599"/>
              </p:ext>
            </p:extLst>
          </p:nvPr>
        </p:nvGraphicFramePr>
        <p:xfrm>
          <a:off x="506859" y="1498097"/>
          <a:ext cx="11371120" cy="4327350"/>
        </p:xfrm>
        <a:graphic>
          <a:graphicData uri="http://schemas.openxmlformats.org/drawingml/2006/table">
            <a:tbl>
              <a:tblPr firstRow="1" bandRow="1">
                <a:tableStyleId>{F5AB1C69-6EDB-4FF4-983F-18BD219EF322}</a:tableStyleId>
              </a:tblPr>
              <a:tblGrid>
                <a:gridCol w="3541045">
                  <a:extLst>
                    <a:ext uri="{9D8B030D-6E8A-4147-A177-3AD203B41FA5}">
                      <a16:colId xmlns:a16="http://schemas.microsoft.com/office/drawing/2014/main" val="1055165436"/>
                    </a:ext>
                  </a:extLst>
                </a:gridCol>
                <a:gridCol w="2345419">
                  <a:extLst>
                    <a:ext uri="{9D8B030D-6E8A-4147-A177-3AD203B41FA5}">
                      <a16:colId xmlns:a16="http://schemas.microsoft.com/office/drawing/2014/main" val="2387741919"/>
                    </a:ext>
                  </a:extLst>
                </a:gridCol>
                <a:gridCol w="2742328">
                  <a:extLst>
                    <a:ext uri="{9D8B030D-6E8A-4147-A177-3AD203B41FA5}">
                      <a16:colId xmlns:a16="http://schemas.microsoft.com/office/drawing/2014/main" val="2782093178"/>
                    </a:ext>
                  </a:extLst>
                </a:gridCol>
                <a:gridCol w="2742328">
                  <a:extLst>
                    <a:ext uri="{9D8B030D-6E8A-4147-A177-3AD203B41FA5}">
                      <a16:colId xmlns:a16="http://schemas.microsoft.com/office/drawing/2014/main" val="16303047"/>
                    </a:ext>
                  </a:extLst>
                </a:gridCol>
              </a:tblGrid>
              <a:tr h="1822042">
                <a:tc>
                  <a:txBody>
                    <a:bodyPr/>
                    <a:lstStyle/>
                    <a:p>
                      <a:endParaRPr lang="en-US" dirty="0"/>
                    </a:p>
                  </a:txBody>
                  <a:tcPr anchor="ctr">
                    <a:solidFill>
                      <a:schemeClr val="accent3">
                        <a:lumMod val="75000"/>
                      </a:schemeClr>
                    </a:solidFill>
                  </a:tcPr>
                </a:tc>
                <a:tc>
                  <a:txBody>
                    <a:bodyPr/>
                    <a:lstStyle/>
                    <a:p>
                      <a:pPr algn="ctr"/>
                      <a:r>
                        <a:rPr lang="en-US" dirty="0"/>
                        <a:t>Nivolumab 480 mg </a:t>
                      </a:r>
                      <a:r>
                        <a:rPr lang="en-US" dirty="0" err="1"/>
                        <a:t>Q4W</a:t>
                      </a:r>
                      <a:r>
                        <a:rPr lang="en-US" dirty="0"/>
                        <a:t> </a:t>
                      </a:r>
                    </a:p>
                    <a:p>
                      <a:pPr algn="ctr"/>
                      <a:r>
                        <a:rPr lang="en-US" dirty="0"/>
                        <a:t>RELATIVITY-047</a:t>
                      </a:r>
                      <a:r>
                        <a:rPr lang="en-US" baseline="30000" dirty="0"/>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t>(N=359)</a:t>
                      </a:r>
                    </a:p>
                  </a:txBody>
                  <a:tcPr anchor="ctr">
                    <a:solidFill>
                      <a:schemeClr val="accent3">
                        <a:lumMod val="75000"/>
                      </a:schemeClr>
                    </a:solidFill>
                  </a:tcPr>
                </a:tc>
                <a:tc>
                  <a:txBody>
                    <a:bodyPr/>
                    <a:lstStyle/>
                    <a:p>
                      <a:pPr algn="ctr"/>
                      <a:r>
                        <a:rPr lang="en-US" dirty="0"/>
                        <a:t>Nivolumab 480 mg + Relatlimab 160 mg </a:t>
                      </a:r>
                      <a:r>
                        <a:rPr lang="en-US" dirty="0" err="1"/>
                        <a:t>Q4W</a:t>
                      </a:r>
                      <a:endParaRPr lang="en-US" dirty="0"/>
                    </a:p>
                    <a:p>
                      <a:pPr algn="ctr"/>
                      <a:r>
                        <a:rPr lang="en-US" dirty="0"/>
                        <a:t>RELATIVITY-047</a:t>
                      </a:r>
                      <a:r>
                        <a:rPr lang="en-US" baseline="30000" dirty="0"/>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t>(N=355)</a:t>
                      </a:r>
                    </a:p>
                  </a:txBody>
                  <a:tcPr anchor="ctr">
                    <a:solidFill>
                      <a:schemeClr val="accent3">
                        <a:lumMod val="75000"/>
                      </a:schemeClr>
                    </a:solidFill>
                  </a:tcPr>
                </a:tc>
                <a:tc>
                  <a:txBody>
                    <a:bodyPr/>
                    <a:lstStyle/>
                    <a:p>
                      <a:pPr algn="ctr"/>
                      <a:r>
                        <a:rPr lang="en-US" dirty="0"/>
                        <a:t>Ipilimumab 3 mg/kg + Nivolumab 1 mg/kg Q3W x 4 doses</a:t>
                      </a:r>
                    </a:p>
                    <a:p>
                      <a:pPr algn="ctr"/>
                      <a:r>
                        <a:rPr lang="en-US" dirty="0" err="1"/>
                        <a:t>CheckMate</a:t>
                      </a:r>
                      <a:r>
                        <a:rPr lang="en-US" dirty="0"/>
                        <a:t> 067</a:t>
                      </a:r>
                      <a:r>
                        <a:rPr lang="en-US" baseline="30000" dirty="0"/>
                        <a:t>2,3,4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t>(N=314)</a:t>
                      </a:r>
                    </a:p>
                  </a:txBody>
                  <a:tcPr anchor="ctr">
                    <a:solidFill>
                      <a:schemeClr val="accent3">
                        <a:lumMod val="75000"/>
                      </a:schemeClr>
                    </a:solidFill>
                  </a:tcPr>
                </a:tc>
                <a:extLst>
                  <a:ext uri="{0D108BD9-81ED-4DB2-BD59-A6C34878D82A}">
                    <a16:rowId xmlns:a16="http://schemas.microsoft.com/office/drawing/2014/main" val="229682680"/>
                  </a:ext>
                </a:extLst>
              </a:tr>
              <a:tr h="455511">
                <a:tc>
                  <a:txBody>
                    <a:bodyPr/>
                    <a:lstStyle/>
                    <a:p>
                      <a:r>
                        <a:rPr lang="en-US" b="1" dirty="0">
                          <a:solidFill>
                            <a:schemeClr val="tx1">
                              <a:lumMod val="50000"/>
                            </a:schemeClr>
                          </a:solidFill>
                        </a:rPr>
                        <a:t>Median follow-up, months</a:t>
                      </a:r>
                    </a:p>
                  </a:txBody>
                  <a:tcPr anchor="ctr"/>
                </a:tc>
                <a:tc>
                  <a:txBody>
                    <a:bodyPr/>
                    <a:lstStyle/>
                    <a:p>
                      <a:pPr algn="ctr"/>
                      <a:r>
                        <a:rPr lang="en-US" dirty="0">
                          <a:solidFill>
                            <a:schemeClr val="tx1">
                              <a:lumMod val="50000"/>
                            </a:schemeClr>
                          </a:solidFill>
                        </a:rPr>
                        <a:t>19.3</a:t>
                      </a:r>
                    </a:p>
                  </a:txBody>
                  <a:tcPr anchor="ctr"/>
                </a:tc>
                <a:tc>
                  <a:txBody>
                    <a:bodyPr/>
                    <a:lstStyle/>
                    <a:p>
                      <a:pPr algn="ctr"/>
                      <a:r>
                        <a:rPr lang="en-US" dirty="0">
                          <a:solidFill>
                            <a:schemeClr val="tx1">
                              <a:lumMod val="50000"/>
                            </a:schemeClr>
                          </a:solidFill>
                        </a:rPr>
                        <a:t>19.3</a:t>
                      </a:r>
                    </a:p>
                  </a:txBody>
                  <a:tcPr anchor="ctr"/>
                </a:tc>
                <a:tc>
                  <a:txBody>
                    <a:bodyPr/>
                    <a:lstStyle/>
                    <a:p>
                      <a:pPr algn="ctr"/>
                      <a:r>
                        <a:rPr lang="en-US" dirty="0">
                          <a:solidFill>
                            <a:schemeClr val="tx1">
                              <a:lumMod val="50000"/>
                            </a:schemeClr>
                          </a:solidFill>
                        </a:rPr>
                        <a:t>57.5</a:t>
                      </a:r>
                    </a:p>
                  </a:txBody>
                  <a:tcPr anchor="ctr"/>
                </a:tc>
                <a:extLst>
                  <a:ext uri="{0D108BD9-81ED-4DB2-BD59-A6C34878D82A}">
                    <a16:rowId xmlns:a16="http://schemas.microsoft.com/office/drawing/2014/main" val="3586311484"/>
                  </a:ext>
                </a:extLst>
              </a:tr>
              <a:tr h="797143">
                <a:tc>
                  <a:txBody>
                    <a:bodyPr/>
                    <a:lstStyle/>
                    <a:p>
                      <a:r>
                        <a:rPr lang="en-US" b="1" dirty="0">
                          <a:solidFill>
                            <a:schemeClr val="tx1">
                              <a:lumMod val="50000"/>
                            </a:schemeClr>
                          </a:solidFill>
                        </a:rPr>
                        <a:t>ORR, (95% CI)</a:t>
                      </a:r>
                    </a:p>
                  </a:txBody>
                  <a:tcPr anchor="ctr"/>
                </a:tc>
                <a:tc>
                  <a:txBody>
                    <a:bodyPr/>
                    <a:lstStyle/>
                    <a:p>
                      <a:pPr algn="ctr"/>
                      <a:r>
                        <a:rPr lang="en-US" dirty="0">
                          <a:solidFill>
                            <a:schemeClr val="tx1">
                              <a:lumMod val="50000"/>
                            </a:schemeClr>
                          </a:solidFill>
                        </a:rPr>
                        <a:t>33%</a:t>
                      </a:r>
                    </a:p>
                    <a:p>
                      <a:pPr algn="ctr"/>
                      <a:r>
                        <a:rPr lang="en-US" dirty="0">
                          <a:solidFill>
                            <a:schemeClr val="tx1">
                              <a:lumMod val="50000"/>
                            </a:schemeClr>
                          </a:solidFill>
                        </a:rPr>
                        <a:t>(28-38)</a:t>
                      </a:r>
                    </a:p>
                  </a:txBody>
                  <a:tcPr anchor="ctr"/>
                </a:tc>
                <a:tc>
                  <a:txBody>
                    <a:bodyPr/>
                    <a:lstStyle/>
                    <a:p>
                      <a:pPr algn="ctr"/>
                      <a:r>
                        <a:rPr lang="en-US" dirty="0">
                          <a:solidFill>
                            <a:schemeClr val="tx1">
                              <a:lumMod val="50000"/>
                            </a:schemeClr>
                          </a:solidFill>
                        </a:rPr>
                        <a:t>43%</a:t>
                      </a:r>
                    </a:p>
                    <a:p>
                      <a:pPr algn="ctr"/>
                      <a:r>
                        <a:rPr lang="en-US" dirty="0">
                          <a:solidFill>
                            <a:schemeClr val="tx1">
                              <a:lumMod val="50000"/>
                            </a:schemeClr>
                          </a:solidFill>
                        </a:rPr>
                        <a:t>(38-48)</a:t>
                      </a:r>
                    </a:p>
                  </a:txBody>
                  <a:tcPr anchor="ctr"/>
                </a:tc>
                <a:tc>
                  <a:txBody>
                    <a:bodyPr/>
                    <a:lstStyle/>
                    <a:p>
                      <a:pPr algn="ctr"/>
                      <a:r>
                        <a:rPr lang="en-US" dirty="0">
                          <a:solidFill>
                            <a:schemeClr val="tx1">
                              <a:lumMod val="50000"/>
                            </a:schemeClr>
                          </a:solidFill>
                        </a:rPr>
                        <a:t>58%</a:t>
                      </a:r>
                    </a:p>
                    <a:p>
                      <a:pPr algn="ctr"/>
                      <a:r>
                        <a:rPr lang="en-US" dirty="0">
                          <a:solidFill>
                            <a:schemeClr val="tx1">
                              <a:lumMod val="50000"/>
                            </a:schemeClr>
                          </a:solidFill>
                        </a:rPr>
                        <a:t>(53-64)</a:t>
                      </a:r>
                    </a:p>
                  </a:txBody>
                  <a:tcPr anchor="ctr"/>
                </a:tc>
                <a:extLst>
                  <a:ext uri="{0D108BD9-81ED-4DB2-BD59-A6C34878D82A}">
                    <a16:rowId xmlns:a16="http://schemas.microsoft.com/office/drawing/2014/main" val="3034634034"/>
                  </a:ext>
                </a:extLst>
              </a:tr>
              <a:tr h="797143">
                <a:tc>
                  <a:txBody>
                    <a:bodyPr/>
                    <a:lstStyle/>
                    <a:p>
                      <a:r>
                        <a:rPr lang="en-US" b="1" dirty="0">
                          <a:solidFill>
                            <a:schemeClr val="tx1">
                              <a:lumMod val="50000"/>
                            </a:schemeClr>
                          </a:solidFill>
                        </a:rPr>
                        <a:t>KM-estimated PFS, median (95% CI), months</a:t>
                      </a:r>
                    </a:p>
                  </a:txBody>
                  <a:tcPr anchor="ctr"/>
                </a:tc>
                <a:tc>
                  <a:txBody>
                    <a:bodyPr/>
                    <a:lstStyle/>
                    <a:p>
                      <a:pPr algn="ctr"/>
                      <a:r>
                        <a:rPr lang="en-US" dirty="0">
                          <a:solidFill>
                            <a:schemeClr val="tx1">
                              <a:lumMod val="50000"/>
                            </a:schemeClr>
                          </a:solidFill>
                        </a:rPr>
                        <a:t>5</a:t>
                      </a:r>
                    </a:p>
                    <a:p>
                      <a:pPr algn="ctr"/>
                      <a:r>
                        <a:rPr lang="en-US" dirty="0">
                          <a:solidFill>
                            <a:schemeClr val="tx1">
                              <a:lumMod val="50000"/>
                            </a:schemeClr>
                          </a:solidFill>
                        </a:rPr>
                        <a:t>(3-6)</a:t>
                      </a:r>
                    </a:p>
                  </a:txBody>
                  <a:tcPr anchor="ctr"/>
                </a:tc>
                <a:tc>
                  <a:txBody>
                    <a:bodyPr/>
                    <a:lstStyle/>
                    <a:p>
                      <a:pPr algn="ctr"/>
                      <a:r>
                        <a:rPr lang="en-US" dirty="0">
                          <a:solidFill>
                            <a:schemeClr val="tx1">
                              <a:lumMod val="50000"/>
                            </a:schemeClr>
                          </a:solidFill>
                        </a:rPr>
                        <a:t>10</a:t>
                      </a:r>
                    </a:p>
                    <a:p>
                      <a:pPr algn="ctr"/>
                      <a:r>
                        <a:rPr lang="en-US" dirty="0">
                          <a:solidFill>
                            <a:schemeClr val="tx1">
                              <a:lumMod val="50000"/>
                            </a:schemeClr>
                          </a:solidFill>
                        </a:rPr>
                        <a:t>(7-15)</a:t>
                      </a:r>
                    </a:p>
                  </a:txBody>
                  <a:tcPr anchor="ctr"/>
                </a:tc>
                <a:tc>
                  <a:txBody>
                    <a:bodyPr/>
                    <a:lstStyle/>
                    <a:p>
                      <a:pPr algn="ctr"/>
                      <a:r>
                        <a:rPr lang="en-US" dirty="0">
                          <a:solidFill>
                            <a:schemeClr val="tx1">
                              <a:lumMod val="50000"/>
                            </a:schemeClr>
                          </a:solidFill>
                        </a:rPr>
                        <a:t>12</a:t>
                      </a:r>
                    </a:p>
                    <a:p>
                      <a:pPr algn="ctr"/>
                      <a:r>
                        <a:rPr lang="en-US" dirty="0">
                          <a:solidFill>
                            <a:schemeClr val="tx1">
                              <a:lumMod val="50000"/>
                            </a:schemeClr>
                          </a:solidFill>
                        </a:rPr>
                        <a:t>(9-19)</a:t>
                      </a:r>
                    </a:p>
                  </a:txBody>
                  <a:tcPr anchor="ctr"/>
                </a:tc>
                <a:extLst>
                  <a:ext uri="{0D108BD9-81ED-4DB2-BD59-A6C34878D82A}">
                    <a16:rowId xmlns:a16="http://schemas.microsoft.com/office/drawing/2014/main" val="328251986"/>
                  </a:ext>
                </a:extLst>
              </a:tr>
              <a:tr h="455511">
                <a:tc>
                  <a:txBody>
                    <a:bodyPr/>
                    <a:lstStyle/>
                    <a:p>
                      <a:r>
                        <a:rPr lang="en-US" b="1" dirty="0">
                          <a:solidFill>
                            <a:schemeClr val="tx1">
                              <a:lumMod val="50000"/>
                            </a:schemeClr>
                          </a:solidFill>
                        </a:rPr>
                        <a:t>Grade 3 or 4 TRAEs, No (%)</a:t>
                      </a:r>
                    </a:p>
                  </a:txBody>
                  <a:tcPr anchor="ctr"/>
                </a:tc>
                <a:tc>
                  <a:txBody>
                    <a:bodyPr/>
                    <a:lstStyle/>
                    <a:p>
                      <a:pPr algn="ctr"/>
                      <a:r>
                        <a:rPr lang="en-US" dirty="0">
                          <a:solidFill>
                            <a:schemeClr val="tx1">
                              <a:lumMod val="50000"/>
                            </a:schemeClr>
                          </a:solidFill>
                        </a:rPr>
                        <a:t>43 (12%)</a:t>
                      </a:r>
                    </a:p>
                  </a:txBody>
                  <a:tcPr anchor="ctr"/>
                </a:tc>
                <a:tc>
                  <a:txBody>
                    <a:bodyPr/>
                    <a:lstStyle/>
                    <a:p>
                      <a:pPr algn="ctr"/>
                      <a:r>
                        <a:rPr lang="en-US" dirty="0">
                          <a:solidFill>
                            <a:schemeClr val="tx1">
                              <a:lumMod val="50000"/>
                            </a:schemeClr>
                          </a:solidFill>
                        </a:rPr>
                        <a:t>78 (22%)</a:t>
                      </a:r>
                    </a:p>
                  </a:txBody>
                  <a:tcPr anchor="ctr"/>
                </a:tc>
                <a:tc>
                  <a:txBody>
                    <a:bodyPr/>
                    <a:lstStyle/>
                    <a:p>
                      <a:pPr algn="ctr"/>
                      <a:r>
                        <a:rPr lang="en-US" dirty="0">
                          <a:solidFill>
                            <a:schemeClr val="tx1">
                              <a:lumMod val="50000"/>
                            </a:schemeClr>
                          </a:solidFill>
                        </a:rPr>
                        <a:t>189 (59%)</a:t>
                      </a:r>
                    </a:p>
                  </a:txBody>
                  <a:tcPr anchor="ctr"/>
                </a:tc>
                <a:extLst>
                  <a:ext uri="{0D108BD9-81ED-4DB2-BD59-A6C34878D82A}">
                    <a16:rowId xmlns:a16="http://schemas.microsoft.com/office/drawing/2014/main" val="3787279284"/>
                  </a:ext>
                </a:extLst>
              </a:tr>
            </a:tbl>
          </a:graphicData>
        </a:graphic>
      </p:graphicFrame>
    </p:spTree>
    <p:extLst>
      <p:ext uri="{BB962C8B-B14F-4D97-AF65-F5344CB8AC3E}">
        <p14:creationId xmlns:p14="http://schemas.microsoft.com/office/powerpoint/2010/main" val="2108462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1300A0C5-E059-4D7F-4DFB-B5975C250027}"/>
              </a:ext>
            </a:extLst>
          </p:cNvPr>
          <p:cNvGrpSpPr/>
          <p:nvPr/>
        </p:nvGrpSpPr>
        <p:grpSpPr>
          <a:xfrm>
            <a:off x="123825" y="2134424"/>
            <a:ext cx="6240991" cy="3632967"/>
            <a:chOff x="123825" y="2134424"/>
            <a:chExt cx="6240991" cy="3632967"/>
          </a:xfrm>
        </p:grpSpPr>
        <p:grpSp>
          <p:nvGrpSpPr>
            <p:cNvPr id="9" name="Group 8">
              <a:extLst>
                <a:ext uri="{FF2B5EF4-FFF2-40B4-BE49-F238E27FC236}">
                  <a16:creationId xmlns:a16="http://schemas.microsoft.com/office/drawing/2014/main" id="{FDC289BB-C34A-6B0B-476D-1DA7954007DA}"/>
                </a:ext>
              </a:extLst>
            </p:cNvPr>
            <p:cNvGrpSpPr/>
            <p:nvPr/>
          </p:nvGrpSpPr>
          <p:grpSpPr>
            <a:xfrm>
              <a:off x="123825" y="2134424"/>
              <a:ext cx="6240991" cy="3632967"/>
              <a:chOff x="123825" y="2537557"/>
              <a:chExt cx="5857875" cy="3409950"/>
            </a:xfrm>
          </p:grpSpPr>
          <p:pic>
            <p:nvPicPr>
              <p:cNvPr id="8" name="Picture 7">
                <a:extLst>
                  <a:ext uri="{FF2B5EF4-FFF2-40B4-BE49-F238E27FC236}">
                    <a16:creationId xmlns:a16="http://schemas.microsoft.com/office/drawing/2014/main" id="{91C5687F-78E8-D4EE-DC7D-88DBCCEAD986}"/>
                  </a:ext>
                </a:extLst>
              </p:cNvPr>
              <p:cNvPicPr>
                <a:picLocks noChangeAspect="1"/>
              </p:cNvPicPr>
              <p:nvPr/>
            </p:nvPicPr>
            <p:blipFill>
              <a:blip r:embed="rId2"/>
              <a:stretch>
                <a:fillRect/>
              </a:stretch>
            </p:blipFill>
            <p:spPr>
              <a:xfrm>
                <a:off x="123825" y="2537557"/>
                <a:ext cx="5857875" cy="3409950"/>
              </a:xfrm>
              <a:prstGeom prst="rect">
                <a:avLst/>
              </a:prstGeom>
            </p:spPr>
          </p:pic>
          <p:sp>
            <p:nvSpPr>
              <p:cNvPr id="13" name="Rectangle 12">
                <a:extLst>
                  <a:ext uri="{FF2B5EF4-FFF2-40B4-BE49-F238E27FC236}">
                    <a16:creationId xmlns:a16="http://schemas.microsoft.com/office/drawing/2014/main" id="{68189FD2-3538-4AD3-42D2-607EC02210AE}"/>
                  </a:ext>
                </a:extLst>
              </p:cNvPr>
              <p:cNvSpPr/>
              <p:nvPr/>
            </p:nvSpPr>
            <p:spPr>
              <a:xfrm>
                <a:off x="1438132" y="2618786"/>
                <a:ext cx="4003964" cy="96915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2"/>
                    </a:solidFill>
                  </a:ln>
                  <a:solidFill>
                    <a:schemeClr val="bg2"/>
                  </a:solidFill>
                </a:endParaRPr>
              </a:p>
            </p:txBody>
          </p:sp>
        </p:grpSp>
        <p:sp>
          <p:nvSpPr>
            <p:cNvPr id="18" name="TextBox 17">
              <a:extLst>
                <a:ext uri="{FF2B5EF4-FFF2-40B4-BE49-F238E27FC236}">
                  <a16:creationId xmlns:a16="http://schemas.microsoft.com/office/drawing/2014/main" id="{6C451792-402E-121D-852F-1819A51E7E46}"/>
                </a:ext>
              </a:extLst>
            </p:cNvPr>
            <p:cNvSpPr txBox="1"/>
            <p:nvPr/>
          </p:nvSpPr>
          <p:spPr>
            <a:xfrm>
              <a:off x="1907719" y="3783825"/>
              <a:ext cx="926857" cy="276999"/>
            </a:xfrm>
            <a:prstGeom prst="rect">
              <a:avLst/>
            </a:prstGeom>
            <a:noFill/>
          </p:spPr>
          <p:txBody>
            <a:bodyPr wrap="none" rtlCol="0">
              <a:spAutoFit/>
            </a:bodyPr>
            <a:lstStyle/>
            <a:p>
              <a:r>
                <a:rPr lang="en-US" sz="1200" b="1" dirty="0">
                  <a:solidFill>
                    <a:srgbClr val="A91A33"/>
                  </a:solidFill>
                </a:rPr>
                <a:t>NIVO + IPI</a:t>
              </a:r>
            </a:p>
          </p:txBody>
        </p:sp>
        <p:sp>
          <p:nvSpPr>
            <p:cNvPr id="19" name="TextBox 18">
              <a:extLst>
                <a:ext uri="{FF2B5EF4-FFF2-40B4-BE49-F238E27FC236}">
                  <a16:creationId xmlns:a16="http://schemas.microsoft.com/office/drawing/2014/main" id="{73A78D8D-5320-8770-66B3-A889F4FF3CB1}"/>
                </a:ext>
              </a:extLst>
            </p:cNvPr>
            <p:cNvSpPr txBox="1"/>
            <p:nvPr/>
          </p:nvSpPr>
          <p:spPr>
            <a:xfrm>
              <a:off x="1907719" y="4309625"/>
              <a:ext cx="561372" cy="276999"/>
            </a:xfrm>
            <a:prstGeom prst="rect">
              <a:avLst/>
            </a:prstGeom>
            <a:noFill/>
          </p:spPr>
          <p:txBody>
            <a:bodyPr wrap="none" rtlCol="0">
              <a:spAutoFit/>
            </a:bodyPr>
            <a:lstStyle/>
            <a:p>
              <a:r>
                <a:rPr lang="en-US" sz="1200" b="1" dirty="0">
                  <a:solidFill>
                    <a:srgbClr val="0076A4"/>
                  </a:solidFill>
                </a:rPr>
                <a:t>NIVO</a:t>
              </a:r>
            </a:p>
          </p:txBody>
        </p:sp>
        <p:sp>
          <p:nvSpPr>
            <p:cNvPr id="20" name="TextBox 19">
              <a:extLst>
                <a:ext uri="{FF2B5EF4-FFF2-40B4-BE49-F238E27FC236}">
                  <a16:creationId xmlns:a16="http://schemas.microsoft.com/office/drawing/2014/main" id="{2CF2A057-D9D8-D9D7-AB40-FDDF51A98D8F}"/>
                </a:ext>
              </a:extLst>
            </p:cNvPr>
            <p:cNvSpPr txBox="1"/>
            <p:nvPr/>
          </p:nvSpPr>
          <p:spPr>
            <a:xfrm>
              <a:off x="1907719" y="4828462"/>
              <a:ext cx="373820" cy="276999"/>
            </a:xfrm>
            <a:prstGeom prst="rect">
              <a:avLst/>
            </a:prstGeom>
            <a:noFill/>
          </p:spPr>
          <p:txBody>
            <a:bodyPr wrap="none" rtlCol="0">
              <a:spAutoFit/>
            </a:bodyPr>
            <a:lstStyle/>
            <a:p>
              <a:r>
                <a:rPr lang="en-US" sz="1200" b="1" dirty="0">
                  <a:solidFill>
                    <a:srgbClr val="009189"/>
                  </a:solidFill>
                </a:rPr>
                <a:t>IPI</a:t>
              </a:r>
            </a:p>
          </p:txBody>
        </p:sp>
      </p:grpSp>
      <p:sp>
        <p:nvSpPr>
          <p:cNvPr id="2" name="Title 1">
            <a:extLst>
              <a:ext uri="{FF2B5EF4-FFF2-40B4-BE49-F238E27FC236}">
                <a16:creationId xmlns:a16="http://schemas.microsoft.com/office/drawing/2014/main" id="{21BB8738-F1BD-FA3E-84F5-AFB3C503B4C6}"/>
              </a:ext>
            </a:extLst>
          </p:cNvPr>
          <p:cNvSpPr>
            <a:spLocks noGrp="1"/>
          </p:cNvSpPr>
          <p:nvPr>
            <p:ph type="title"/>
          </p:nvPr>
        </p:nvSpPr>
        <p:spPr/>
        <p:txBody>
          <a:bodyPr>
            <a:normAutofit/>
          </a:bodyPr>
          <a:lstStyle/>
          <a:p>
            <a:r>
              <a:rPr lang="en-US" sz="2800" dirty="0"/>
              <a:t>Progression-Free Survival: IPI + NIVO Versus NIVO + RELA</a:t>
            </a:r>
          </a:p>
        </p:txBody>
      </p:sp>
      <p:sp>
        <p:nvSpPr>
          <p:cNvPr id="16" name="Footer Placeholder 15">
            <a:extLst>
              <a:ext uri="{FF2B5EF4-FFF2-40B4-BE49-F238E27FC236}">
                <a16:creationId xmlns:a16="http://schemas.microsoft.com/office/drawing/2014/main" id="{68A22A7A-67EC-F632-0744-096B5A316A84}"/>
              </a:ext>
            </a:extLst>
          </p:cNvPr>
          <p:cNvSpPr>
            <a:spLocks noGrp="1"/>
          </p:cNvSpPr>
          <p:nvPr>
            <p:ph type="ftr" sz="quarter" idx="3"/>
          </p:nvPr>
        </p:nvSpPr>
        <p:spPr/>
        <p:txBody>
          <a:bodyPr/>
          <a:lstStyle/>
          <a:p>
            <a:r>
              <a:rPr lang="nl-NL" dirty="0"/>
              <a:t>1. Wolchok JD, et al. </a:t>
            </a:r>
            <a:r>
              <a:rPr lang="nl-NL" i="1" dirty="0"/>
              <a:t>J Clin Oncol. </a:t>
            </a:r>
            <a:r>
              <a:rPr lang="nl-NL" dirty="0"/>
              <a:t>2022;40(2):127-137; 2. </a:t>
            </a:r>
            <a:r>
              <a:rPr lang="en-US" dirty="0" err="1"/>
              <a:t>Tawbi</a:t>
            </a:r>
            <a:r>
              <a:rPr lang="en-US" dirty="0"/>
              <a:t> HA, et al. ASCO 2023. Abstract 9502.</a:t>
            </a:r>
          </a:p>
        </p:txBody>
      </p:sp>
      <p:sp>
        <p:nvSpPr>
          <p:cNvPr id="3" name="Text Placeholder 2">
            <a:extLst>
              <a:ext uri="{FF2B5EF4-FFF2-40B4-BE49-F238E27FC236}">
                <a16:creationId xmlns:a16="http://schemas.microsoft.com/office/drawing/2014/main" id="{39AC5F73-FC7E-5D51-49FB-EDA15BEB12AB}"/>
              </a:ext>
            </a:extLst>
          </p:cNvPr>
          <p:cNvSpPr>
            <a:spLocks noGrp="1"/>
          </p:cNvSpPr>
          <p:nvPr>
            <p:ph type="body" idx="4294967295"/>
          </p:nvPr>
        </p:nvSpPr>
        <p:spPr>
          <a:xfrm>
            <a:off x="1179851" y="1604960"/>
            <a:ext cx="3742358" cy="529464"/>
          </a:xfrm>
          <a:solidFill>
            <a:schemeClr val="accent2">
              <a:lumMod val="20000"/>
              <a:lumOff val="80000"/>
            </a:schemeClr>
          </a:solidFill>
          <a:ln>
            <a:solidFill>
              <a:schemeClr val="accent2"/>
            </a:solidFill>
          </a:ln>
        </p:spPr>
        <p:txBody>
          <a:bodyPr anchor="ctr"/>
          <a:lstStyle/>
          <a:p>
            <a:pPr marL="0" indent="0" algn="ctr">
              <a:buNone/>
            </a:pPr>
            <a:r>
              <a:rPr lang="en-US" b="1" dirty="0" err="1">
                <a:solidFill>
                  <a:schemeClr val="accent2">
                    <a:lumMod val="50000"/>
                  </a:schemeClr>
                </a:solidFill>
              </a:rPr>
              <a:t>CheckMate</a:t>
            </a:r>
            <a:r>
              <a:rPr lang="en-US" b="1" dirty="0">
                <a:solidFill>
                  <a:schemeClr val="accent2">
                    <a:lumMod val="50000"/>
                  </a:schemeClr>
                </a:solidFill>
              </a:rPr>
              <a:t> 067</a:t>
            </a:r>
            <a:r>
              <a:rPr lang="en-US" b="1" baseline="30000" dirty="0">
                <a:solidFill>
                  <a:schemeClr val="accent2">
                    <a:lumMod val="50000"/>
                  </a:schemeClr>
                </a:solidFill>
              </a:rPr>
              <a:t>1</a:t>
            </a:r>
          </a:p>
        </p:txBody>
      </p:sp>
      <p:sp>
        <p:nvSpPr>
          <p:cNvPr id="4" name="Content Placeholder 3">
            <a:extLst>
              <a:ext uri="{FF2B5EF4-FFF2-40B4-BE49-F238E27FC236}">
                <a16:creationId xmlns:a16="http://schemas.microsoft.com/office/drawing/2014/main" id="{6E183C7E-72A0-8F18-9B82-E383DE9EDDC4}"/>
              </a:ext>
            </a:extLst>
          </p:cNvPr>
          <p:cNvSpPr>
            <a:spLocks noGrp="1"/>
          </p:cNvSpPr>
          <p:nvPr>
            <p:ph sz="half" idx="4294967295"/>
          </p:nvPr>
        </p:nvSpPr>
        <p:spPr>
          <a:xfrm>
            <a:off x="1179851" y="2255834"/>
            <a:ext cx="3913756" cy="640183"/>
          </a:xfrm>
        </p:spPr>
        <p:txBody>
          <a:bodyPr/>
          <a:lstStyle/>
          <a:p>
            <a:r>
              <a:rPr lang="en-US" dirty="0"/>
              <a:t>HR versus NIVO=0.79</a:t>
            </a:r>
          </a:p>
        </p:txBody>
      </p:sp>
      <p:sp>
        <p:nvSpPr>
          <p:cNvPr id="5" name="Text Placeholder 4">
            <a:extLst>
              <a:ext uri="{FF2B5EF4-FFF2-40B4-BE49-F238E27FC236}">
                <a16:creationId xmlns:a16="http://schemas.microsoft.com/office/drawing/2014/main" id="{E4198CDA-399F-2BEB-6DA9-3B263123BFE8}"/>
              </a:ext>
            </a:extLst>
          </p:cNvPr>
          <p:cNvSpPr>
            <a:spLocks noGrp="1"/>
          </p:cNvSpPr>
          <p:nvPr>
            <p:ph type="body" sz="quarter" idx="4294967295"/>
          </p:nvPr>
        </p:nvSpPr>
        <p:spPr>
          <a:xfrm>
            <a:off x="7238711" y="1604960"/>
            <a:ext cx="3760787" cy="529464"/>
          </a:xfrm>
          <a:solidFill>
            <a:schemeClr val="accent3">
              <a:lumMod val="20000"/>
              <a:lumOff val="80000"/>
            </a:schemeClr>
          </a:solidFill>
          <a:ln>
            <a:solidFill>
              <a:schemeClr val="accent3"/>
            </a:solidFill>
          </a:ln>
        </p:spPr>
        <p:txBody>
          <a:bodyPr anchor="ctr"/>
          <a:lstStyle/>
          <a:p>
            <a:pPr marL="0" indent="0" algn="ctr">
              <a:buNone/>
            </a:pPr>
            <a:r>
              <a:rPr lang="en-US" b="1" dirty="0">
                <a:solidFill>
                  <a:schemeClr val="accent3">
                    <a:lumMod val="50000"/>
                  </a:schemeClr>
                </a:solidFill>
              </a:rPr>
              <a:t>RELATIVITY-047</a:t>
            </a:r>
            <a:r>
              <a:rPr lang="en-US" b="1" baseline="30000" dirty="0">
                <a:solidFill>
                  <a:schemeClr val="accent3">
                    <a:lumMod val="50000"/>
                  </a:schemeClr>
                </a:solidFill>
              </a:rPr>
              <a:t>2</a:t>
            </a:r>
          </a:p>
        </p:txBody>
      </p:sp>
      <p:sp>
        <p:nvSpPr>
          <p:cNvPr id="6" name="Content Placeholder 5">
            <a:extLst>
              <a:ext uri="{FF2B5EF4-FFF2-40B4-BE49-F238E27FC236}">
                <a16:creationId xmlns:a16="http://schemas.microsoft.com/office/drawing/2014/main" id="{0AFD8954-AF27-2C63-93E1-34B5E27BC9BD}"/>
              </a:ext>
            </a:extLst>
          </p:cNvPr>
          <p:cNvSpPr>
            <a:spLocks noGrp="1"/>
          </p:cNvSpPr>
          <p:nvPr>
            <p:ph sz="quarter" idx="4294967295"/>
          </p:nvPr>
        </p:nvSpPr>
        <p:spPr>
          <a:xfrm>
            <a:off x="7238711" y="2255834"/>
            <a:ext cx="3933029" cy="640183"/>
          </a:xfrm>
        </p:spPr>
        <p:txBody>
          <a:bodyPr/>
          <a:lstStyle/>
          <a:p>
            <a:r>
              <a:rPr lang="en-US" dirty="0"/>
              <a:t>HR versus NIVO=0.81</a:t>
            </a:r>
          </a:p>
        </p:txBody>
      </p:sp>
      <p:grpSp>
        <p:nvGrpSpPr>
          <p:cNvPr id="22" name="Group 21">
            <a:extLst>
              <a:ext uri="{FF2B5EF4-FFF2-40B4-BE49-F238E27FC236}">
                <a16:creationId xmlns:a16="http://schemas.microsoft.com/office/drawing/2014/main" id="{7BFA68FE-B437-09C5-C5E2-4466736B329A}"/>
              </a:ext>
            </a:extLst>
          </p:cNvPr>
          <p:cNvGrpSpPr/>
          <p:nvPr/>
        </p:nvGrpSpPr>
        <p:grpSpPr>
          <a:xfrm>
            <a:off x="6100097" y="2853944"/>
            <a:ext cx="6019368" cy="3087554"/>
            <a:chOff x="6070601" y="2785120"/>
            <a:chExt cx="6019368" cy="3087554"/>
          </a:xfrm>
        </p:grpSpPr>
        <p:grpSp>
          <p:nvGrpSpPr>
            <p:cNvPr id="7" name="Group 6">
              <a:extLst>
                <a:ext uri="{FF2B5EF4-FFF2-40B4-BE49-F238E27FC236}">
                  <a16:creationId xmlns:a16="http://schemas.microsoft.com/office/drawing/2014/main" id="{43A45812-FAD7-B7B5-F8A4-2A58133876A1}"/>
                </a:ext>
              </a:extLst>
            </p:cNvPr>
            <p:cNvGrpSpPr/>
            <p:nvPr/>
          </p:nvGrpSpPr>
          <p:grpSpPr>
            <a:xfrm>
              <a:off x="6070601" y="2785120"/>
              <a:ext cx="6019368" cy="3087554"/>
              <a:chOff x="6070601" y="3290471"/>
              <a:chExt cx="5359398" cy="2749031"/>
            </a:xfrm>
          </p:grpSpPr>
          <p:pic>
            <p:nvPicPr>
              <p:cNvPr id="10" name="Picture 9">
                <a:extLst>
                  <a:ext uri="{FF2B5EF4-FFF2-40B4-BE49-F238E27FC236}">
                    <a16:creationId xmlns:a16="http://schemas.microsoft.com/office/drawing/2014/main" id="{4A2C7921-B6FE-BE1B-1FC5-8C5EC439FF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70601" y="3419941"/>
                <a:ext cx="5212782" cy="2395027"/>
              </a:xfrm>
              <a:prstGeom prst="rect">
                <a:avLst/>
              </a:prstGeom>
            </p:spPr>
          </p:pic>
          <p:sp>
            <p:nvSpPr>
              <p:cNvPr id="11" name="Rectangle 10">
                <a:extLst>
                  <a:ext uri="{FF2B5EF4-FFF2-40B4-BE49-F238E27FC236}">
                    <a16:creationId xmlns:a16="http://schemas.microsoft.com/office/drawing/2014/main" id="{9A26210C-1B2E-CA6A-5381-61F082316C11}"/>
                  </a:ext>
                </a:extLst>
              </p:cNvPr>
              <p:cNvSpPr/>
              <p:nvPr/>
            </p:nvSpPr>
            <p:spPr>
              <a:xfrm>
                <a:off x="9207794" y="3290471"/>
                <a:ext cx="2222205" cy="71578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2"/>
                    </a:solidFill>
                  </a:ln>
                  <a:solidFill>
                    <a:schemeClr val="bg2"/>
                  </a:solidFill>
                </a:endParaRPr>
              </a:p>
            </p:txBody>
          </p:sp>
          <p:sp>
            <p:nvSpPr>
              <p:cNvPr id="12" name="Rectangle 11">
                <a:extLst>
                  <a:ext uri="{FF2B5EF4-FFF2-40B4-BE49-F238E27FC236}">
                    <a16:creationId xmlns:a16="http://schemas.microsoft.com/office/drawing/2014/main" id="{58EE78E3-3347-55CB-CF1A-CF1AD3EBE0F5}"/>
                  </a:ext>
                </a:extLst>
              </p:cNvPr>
              <p:cNvSpPr/>
              <p:nvPr/>
            </p:nvSpPr>
            <p:spPr>
              <a:xfrm>
                <a:off x="6084931" y="5651896"/>
                <a:ext cx="940659" cy="38760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2"/>
                    </a:solidFill>
                  </a:ln>
                  <a:solidFill>
                    <a:schemeClr val="bg2"/>
                  </a:solidFill>
                </a:endParaRPr>
              </a:p>
            </p:txBody>
          </p:sp>
        </p:grpSp>
        <p:sp>
          <p:nvSpPr>
            <p:cNvPr id="15" name="TextBox 14">
              <a:extLst>
                <a:ext uri="{FF2B5EF4-FFF2-40B4-BE49-F238E27FC236}">
                  <a16:creationId xmlns:a16="http://schemas.microsoft.com/office/drawing/2014/main" id="{17DC518C-FC8E-B0E3-4BD0-CA484DE4B5EF}"/>
                </a:ext>
              </a:extLst>
            </p:cNvPr>
            <p:cNvSpPr txBox="1"/>
            <p:nvPr/>
          </p:nvSpPr>
          <p:spPr>
            <a:xfrm>
              <a:off x="11353799" y="4678765"/>
              <a:ext cx="561372" cy="276999"/>
            </a:xfrm>
            <a:prstGeom prst="rect">
              <a:avLst/>
            </a:prstGeom>
            <a:noFill/>
          </p:spPr>
          <p:txBody>
            <a:bodyPr wrap="none" rtlCol="0">
              <a:spAutoFit/>
            </a:bodyPr>
            <a:lstStyle/>
            <a:p>
              <a:r>
                <a:rPr lang="en-US" sz="1200" b="1" dirty="0">
                  <a:solidFill>
                    <a:srgbClr val="14C993"/>
                  </a:solidFill>
                </a:rPr>
                <a:t>NIVO</a:t>
              </a:r>
            </a:p>
          </p:txBody>
        </p:sp>
        <p:sp>
          <p:nvSpPr>
            <p:cNvPr id="17" name="TextBox 16">
              <a:extLst>
                <a:ext uri="{FF2B5EF4-FFF2-40B4-BE49-F238E27FC236}">
                  <a16:creationId xmlns:a16="http://schemas.microsoft.com/office/drawing/2014/main" id="{BB786253-59F7-899B-7AB8-E20FFF046511}"/>
                </a:ext>
              </a:extLst>
            </p:cNvPr>
            <p:cNvSpPr txBox="1"/>
            <p:nvPr/>
          </p:nvSpPr>
          <p:spPr>
            <a:xfrm>
              <a:off x="11324744" y="4044678"/>
              <a:ext cx="743431" cy="461665"/>
            </a:xfrm>
            <a:prstGeom prst="rect">
              <a:avLst/>
            </a:prstGeom>
            <a:noFill/>
          </p:spPr>
          <p:txBody>
            <a:bodyPr wrap="square" rtlCol="0">
              <a:spAutoFit/>
            </a:bodyPr>
            <a:lstStyle/>
            <a:p>
              <a:r>
                <a:rPr lang="en-US" sz="1200" b="1" dirty="0">
                  <a:solidFill>
                    <a:srgbClr val="37CFE8"/>
                  </a:solidFill>
                </a:rPr>
                <a:t>NIVO + RELA</a:t>
              </a:r>
            </a:p>
          </p:txBody>
        </p:sp>
      </p:grpSp>
    </p:spTree>
    <p:extLst>
      <p:ext uri="{BB962C8B-B14F-4D97-AF65-F5344CB8AC3E}">
        <p14:creationId xmlns:p14="http://schemas.microsoft.com/office/powerpoint/2010/main" val="2179299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F5A27237-D173-7147-79CA-7A8A3E41EF2C}"/>
              </a:ext>
            </a:extLst>
          </p:cNvPr>
          <p:cNvGrpSpPr/>
          <p:nvPr/>
        </p:nvGrpSpPr>
        <p:grpSpPr>
          <a:xfrm>
            <a:off x="53339" y="2635927"/>
            <a:ext cx="5852160" cy="3218921"/>
            <a:chOff x="53339" y="2635927"/>
            <a:chExt cx="5852160" cy="3218921"/>
          </a:xfrm>
        </p:grpSpPr>
        <p:grpSp>
          <p:nvGrpSpPr>
            <p:cNvPr id="26" name="Group 25">
              <a:extLst>
                <a:ext uri="{FF2B5EF4-FFF2-40B4-BE49-F238E27FC236}">
                  <a16:creationId xmlns:a16="http://schemas.microsoft.com/office/drawing/2014/main" id="{4C154492-423D-25A6-FB07-64DB20D7C7F7}"/>
                </a:ext>
              </a:extLst>
            </p:cNvPr>
            <p:cNvGrpSpPr/>
            <p:nvPr/>
          </p:nvGrpSpPr>
          <p:grpSpPr>
            <a:xfrm>
              <a:off x="53339" y="2635927"/>
              <a:ext cx="5852160" cy="3218921"/>
              <a:chOff x="15239" y="2637138"/>
              <a:chExt cx="5852160" cy="3218921"/>
            </a:xfrm>
          </p:grpSpPr>
          <p:pic>
            <p:nvPicPr>
              <p:cNvPr id="20" name="Picture 19">
                <a:extLst>
                  <a:ext uri="{FF2B5EF4-FFF2-40B4-BE49-F238E27FC236}">
                    <a16:creationId xmlns:a16="http://schemas.microsoft.com/office/drawing/2014/main" id="{2E0B7534-53D8-4CE1-8C59-BD62D6628FFB}"/>
                  </a:ext>
                </a:extLst>
              </p:cNvPr>
              <p:cNvPicPr>
                <a:picLocks noChangeAspect="1"/>
              </p:cNvPicPr>
              <p:nvPr/>
            </p:nvPicPr>
            <p:blipFill>
              <a:blip r:embed="rId2"/>
              <a:stretch>
                <a:fillRect/>
              </a:stretch>
            </p:blipFill>
            <p:spPr>
              <a:xfrm>
                <a:off x="15239" y="2716454"/>
                <a:ext cx="5852160" cy="3139605"/>
              </a:xfrm>
              <a:prstGeom prst="rect">
                <a:avLst/>
              </a:prstGeom>
            </p:spPr>
          </p:pic>
          <p:sp>
            <p:nvSpPr>
              <p:cNvPr id="21" name="Rectangle 20">
                <a:extLst>
                  <a:ext uri="{FF2B5EF4-FFF2-40B4-BE49-F238E27FC236}">
                    <a16:creationId xmlns:a16="http://schemas.microsoft.com/office/drawing/2014/main" id="{7D452E5F-6D26-6B62-C90C-0B02AB391CFB}"/>
                  </a:ext>
                </a:extLst>
              </p:cNvPr>
              <p:cNvSpPr/>
              <p:nvPr/>
            </p:nvSpPr>
            <p:spPr>
              <a:xfrm>
                <a:off x="1793919" y="2637138"/>
                <a:ext cx="3984770" cy="75917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D24D68A-DAC0-4B32-FE21-1C674F1485DF}"/>
                </a:ext>
              </a:extLst>
            </p:cNvPr>
            <p:cNvSpPr txBox="1"/>
            <p:nvPr/>
          </p:nvSpPr>
          <p:spPr>
            <a:xfrm>
              <a:off x="1907719" y="3432787"/>
              <a:ext cx="926857" cy="276999"/>
            </a:xfrm>
            <a:prstGeom prst="rect">
              <a:avLst/>
            </a:prstGeom>
            <a:noFill/>
          </p:spPr>
          <p:txBody>
            <a:bodyPr wrap="none" rtlCol="0">
              <a:spAutoFit/>
            </a:bodyPr>
            <a:lstStyle/>
            <a:p>
              <a:r>
                <a:rPr lang="en-US" sz="1200" b="1" dirty="0">
                  <a:solidFill>
                    <a:srgbClr val="A91A33"/>
                  </a:solidFill>
                </a:rPr>
                <a:t>NIVO + IPI</a:t>
              </a:r>
            </a:p>
          </p:txBody>
        </p:sp>
        <p:sp>
          <p:nvSpPr>
            <p:cNvPr id="30" name="TextBox 29">
              <a:extLst>
                <a:ext uri="{FF2B5EF4-FFF2-40B4-BE49-F238E27FC236}">
                  <a16:creationId xmlns:a16="http://schemas.microsoft.com/office/drawing/2014/main" id="{6B66EAE8-5B22-CF27-40C7-12185B09B864}"/>
                </a:ext>
              </a:extLst>
            </p:cNvPr>
            <p:cNvSpPr txBox="1"/>
            <p:nvPr/>
          </p:nvSpPr>
          <p:spPr>
            <a:xfrm>
              <a:off x="1907719" y="3884932"/>
              <a:ext cx="561372" cy="276999"/>
            </a:xfrm>
            <a:prstGeom prst="rect">
              <a:avLst/>
            </a:prstGeom>
            <a:noFill/>
          </p:spPr>
          <p:txBody>
            <a:bodyPr wrap="none" rtlCol="0">
              <a:spAutoFit/>
            </a:bodyPr>
            <a:lstStyle/>
            <a:p>
              <a:r>
                <a:rPr lang="en-US" sz="1200" b="1" dirty="0">
                  <a:solidFill>
                    <a:srgbClr val="0076A4"/>
                  </a:solidFill>
                </a:rPr>
                <a:t>NIVO</a:t>
              </a:r>
            </a:p>
          </p:txBody>
        </p:sp>
        <p:sp>
          <p:nvSpPr>
            <p:cNvPr id="31" name="TextBox 30">
              <a:extLst>
                <a:ext uri="{FF2B5EF4-FFF2-40B4-BE49-F238E27FC236}">
                  <a16:creationId xmlns:a16="http://schemas.microsoft.com/office/drawing/2014/main" id="{C9BFD20E-9631-F4A0-2E38-45B1027ED069}"/>
                </a:ext>
              </a:extLst>
            </p:cNvPr>
            <p:cNvSpPr txBox="1"/>
            <p:nvPr/>
          </p:nvSpPr>
          <p:spPr>
            <a:xfrm>
              <a:off x="1907719" y="4292426"/>
              <a:ext cx="373820" cy="276999"/>
            </a:xfrm>
            <a:prstGeom prst="rect">
              <a:avLst/>
            </a:prstGeom>
            <a:noFill/>
          </p:spPr>
          <p:txBody>
            <a:bodyPr wrap="none" rtlCol="0">
              <a:spAutoFit/>
            </a:bodyPr>
            <a:lstStyle/>
            <a:p>
              <a:r>
                <a:rPr lang="en-US" sz="1200" b="1" dirty="0">
                  <a:solidFill>
                    <a:srgbClr val="009189"/>
                  </a:solidFill>
                </a:rPr>
                <a:t>IPI</a:t>
              </a:r>
            </a:p>
          </p:txBody>
        </p:sp>
      </p:grpSp>
      <p:sp>
        <p:nvSpPr>
          <p:cNvPr id="2" name="Title 1">
            <a:extLst>
              <a:ext uri="{FF2B5EF4-FFF2-40B4-BE49-F238E27FC236}">
                <a16:creationId xmlns:a16="http://schemas.microsoft.com/office/drawing/2014/main" id="{21BB8738-F1BD-FA3E-84F5-AFB3C503B4C6}"/>
              </a:ext>
            </a:extLst>
          </p:cNvPr>
          <p:cNvSpPr>
            <a:spLocks noGrp="1"/>
          </p:cNvSpPr>
          <p:nvPr>
            <p:ph type="title"/>
          </p:nvPr>
        </p:nvSpPr>
        <p:spPr/>
        <p:txBody>
          <a:bodyPr>
            <a:normAutofit/>
          </a:bodyPr>
          <a:lstStyle/>
          <a:p>
            <a:r>
              <a:rPr lang="en-US" dirty="0"/>
              <a:t>Overall Survival: IPI + NIVO Versus NIVO + RELA</a:t>
            </a:r>
          </a:p>
        </p:txBody>
      </p:sp>
      <p:sp>
        <p:nvSpPr>
          <p:cNvPr id="16" name="Footer Placeholder 15">
            <a:extLst>
              <a:ext uri="{FF2B5EF4-FFF2-40B4-BE49-F238E27FC236}">
                <a16:creationId xmlns:a16="http://schemas.microsoft.com/office/drawing/2014/main" id="{68A22A7A-67EC-F632-0744-096B5A316A84}"/>
              </a:ext>
            </a:extLst>
          </p:cNvPr>
          <p:cNvSpPr>
            <a:spLocks noGrp="1"/>
          </p:cNvSpPr>
          <p:nvPr>
            <p:ph type="ftr" sz="quarter" idx="3"/>
          </p:nvPr>
        </p:nvSpPr>
        <p:spPr/>
        <p:txBody>
          <a:bodyPr/>
          <a:lstStyle/>
          <a:p>
            <a:r>
              <a:rPr lang="nl-NL" dirty="0"/>
              <a:t>1. Wolchok JD, et al. </a:t>
            </a:r>
            <a:r>
              <a:rPr lang="nl-NL" i="1" dirty="0"/>
              <a:t>J </a:t>
            </a:r>
            <a:r>
              <a:rPr lang="nl-NL" i="1" dirty="0" err="1"/>
              <a:t>Clin</a:t>
            </a:r>
            <a:r>
              <a:rPr lang="nl-NL" i="1" dirty="0"/>
              <a:t> </a:t>
            </a:r>
            <a:r>
              <a:rPr lang="nl-NL" i="1" dirty="0" err="1"/>
              <a:t>Oncol</a:t>
            </a:r>
            <a:r>
              <a:rPr lang="nl-NL" i="1" dirty="0"/>
              <a:t>. </a:t>
            </a:r>
            <a:r>
              <a:rPr lang="nl-NL" dirty="0"/>
              <a:t>2022;40(2):127-137; 2. </a:t>
            </a:r>
            <a:r>
              <a:rPr lang="en-US" dirty="0" err="1"/>
              <a:t>Tawbi</a:t>
            </a:r>
            <a:r>
              <a:rPr lang="en-US" dirty="0"/>
              <a:t> HA, et al. ASCO 2023. Abstract 9502.</a:t>
            </a:r>
          </a:p>
        </p:txBody>
      </p:sp>
      <p:sp>
        <p:nvSpPr>
          <p:cNvPr id="12" name="Text Placeholder 2">
            <a:extLst>
              <a:ext uri="{FF2B5EF4-FFF2-40B4-BE49-F238E27FC236}">
                <a16:creationId xmlns:a16="http://schemas.microsoft.com/office/drawing/2014/main" id="{A3DAB8A9-AF18-6A88-0A36-705533A7F4AF}"/>
              </a:ext>
            </a:extLst>
          </p:cNvPr>
          <p:cNvSpPr txBox="1">
            <a:spLocks/>
          </p:cNvSpPr>
          <p:nvPr/>
        </p:nvSpPr>
        <p:spPr>
          <a:xfrm>
            <a:off x="1179851" y="1604960"/>
            <a:ext cx="3742358" cy="529464"/>
          </a:xfrm>
          <a:prstGeom prst="rect">
            <a:avLst/>
          </a:prstGeom>
          <a:solidFill>
            <a:schemeClr val="accent2">
              <a:lumMod val="20000"/>
              <a:lumOff val="80000"/>
            </a:schemeClr>
          </a:solidFill>
          <a:ln>
            <a:solidFill>
              <a:schemeClr val="accent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err="1">
                <a:solidFill>
                  <a:schemeClr val="accent2">
                    <a:lumMod val="50000"/>
                  </a:schemeClr>
                </a:solidFill>
              </a:rPr>
              <a:t>CheckMate</a:t>
            </a:r>
            <a:r>
              <a:rPr lang="en-US" b="1" dirty="0">
                <a:solidFill>
                  <a:schemeClr val="accent2">
                    <a:lumMod val="50000"/>
                  </a:schemeClr>
                </a:solidFill>
              </a:rPr>
              <a:t> 067</a:t>
            </a:r>
            <a:r>
              <a:rPr lang="en-US" b="1" baseline="30000" dirty="0">
                <a:solidFill>
                  <a:schemeClr val="accent2">
                    <a:lumMod val="50000"/>
                  </a:schemeClr>
                </a:solidFill>
              </a:rPr>
              <a:t>1</a:t>
            </a:r>
          </a:p>
        </p:txBody>
      </p:sp>
      <p:sp>
        <p:nvSpPr>
          <p:cNvPr id="13" name="Text Placeholder 4">
            <a:extLst>
              <a:ext uri="{FF2B5EF4-FFF2-40B4-BE49-F238E27FC236}">
                <a16:creationId xmlns:a16="http://schemas.microsoft.com/office/drawing/2014/main" id="{4E8FC118-990D-DAE9-F7E8-4434ED197D19}"/>
              </a:ext>
            </a:extLst>
          </p:cNvPr>
          <p:cNvSpPr txBox="1">
            <a:spLocks/>
          </p:cNvSpPr>
          <p:nvPr/>
        </p:nvSpPr>
        <p:spPr>
          <a:xfrm>
            <a:off x="7238711" y="1604960"/>
            <a:ext cx="3760787" cy="529464"/>
          </a:xfrm>
          <a:prstGeom prst="rect">
            <a:avLst/>
          </a:prstGeom>
          <a:solidFill>
            <a:schemeClr val="accent3">
              <a:lumMod val="20000"/>
              <a:lumOff val="80000"/>
            </a:schemeClr>
          </a:solidFill>
          <a:ln>
            <a:solidFill>
              <a:schemeClr val="accent3"/>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accent3">
                    <a:lumMod val="50000"/>
                  </a:schemeClr>
                </a:solidFill>
              </a:rPr>
              <a:t>RELATIVITY-047</a:t>
            </a:r>
            <a:r>
              <a:rPr lang="en-US" b="1" baseline="30000" dirty="0">
                <a:solidFill>
                  <a:schemeClr val="accent3">
                    <a:lumMod val="50000"/>
                  </a:schemeClr>
                </a:solidFill>
              </a:rPr>
              <a:t>2</a:t>
            </a:r>
          </a:p>
        </p:txBody>
      </p:sp>
      <p:sp>
        <p:nvSpPr>
          <p:cNvPr id="14" name="Content Placeholder 3">
            <a:extLst>
              <a:ext uri="{FF2B5EF4-FFF2-40B4-BE49-F238E27FC236}">
                <a16:creationId xmlns:a16="http://schemas.microsoft.com/office/drawing/2014/main" id="{5552EB3B-7C6B-3DE7-D2F1-43B19BF7535B}"/>
              </a:ext>
            </a:extLst>
          </p:cNvPr>
          <p:cNvSpPr txBox="1">
            <a:spLocks/>
          </p:cNvSpPr>
          <p:nvPr/>
        </p:nvSpPr>
        <p:spPr>
          <a:xfrm>
            <a:off x="1179851" y="2255834"/>
            <a:ext cx="3913756" cy="6401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HR versus NIVO=0.84</a:t>
            </a:r>
          </a:p>
        </p:txBody>
      </p:sp>
      <p:sp>
        <p:nvSpPr>
          <p:cNvPr id="15" name="Content Placeholder 5">
            <a:extLst>
              <a:ext uri="{FF2B5EF4-FFF2-40B4-BE49-F238E27FC236}">
                <a16:creationId xmlns:a16="http://schemas.microsoft.com/office/drawing/2014/main" id="{35795C0A-925E-6B50-0F6E-829566711596}"/>
              </a:ext>
            </a:extLst>
          </p:cNvPr>
          <p:cNvSpPr txBox="1">
            <a:spLocks/>
          </p:cNvSpPr>
          <p:nvPr/>
        </p:nvSpPr>
        <p:spPr>
          <a:xfrm>
            <a:off x="7238711" y="2255834"/>
            <a:ext cx="3933029" cy="6401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HR versus NIVO=0.82</a:t>
            </a:r>
          </a:p>
        </p:txBody>
      </p:sp>
      <p:grpSp>
        <p:nvGrpSpPr>
          <p:cNvPr id="32" name="Group 31">
            <a:extLst>
              <a:ext uri="{FF2B5EF4-FFF2-40B4-BE49-F238E27FC236}">
                <a16:creationId xmlns:a16="http://schemas.microsoft.com/office/drawing/2014/main" id="{B1AAEAA7-1B5D-4067-5002-0162BEF334B1}"/>
              </a:ext>
            </a:extLst>
          </p:cNvPr>
          <p:cNvGrpSpPr/>
          <p:nvPr/>
        </p:nvGrpSpPr>
        <p:grpSpPr>
          <a:xfrm>
            <a:off x="5942013" y="3089999"/>
            <a:ext cx="6196648" cy="2639060"/>
            <a:chOff x="5942013" y="3089999"/>
            <a:chExt cx="6196648" cy="2639060"/>
          </a:xfrm>
        </p:grpSpPr>
        <p:grpSp>
          <p:nvGrpSpPr>
            <p:cNvPr id="25" name="Group 24">
              <a:extLst>
                <a:ext uri="{FF2B5EF4-FFF2-40B4-BE49-F238E27FC236}">
                  <a16:creationId xmlns:a16="http://schemas.microsoft.com/office/drawing/2014/main" id="{F7A6AE37-273D-23F9-EEA4-BFE33F35DE58}"/>
                </a:ext>
              </a:extLst>
            </p:cNvPr>
            <p:cNvGrpSpPr/>
            <p:nvPr/>
          </p:nvGrpSpPr>
          <p:grpSpPr>
            <a:xfrm>
              <a:off x="5942013" y="3089999"/>
              <a:ext cx="5891847" cy="2639060"/>
              <a:chOff x="5942013" y="3089999"/>
              <a:chExt cx="5891847" cy="2639060"/>
            </a:xfrm>
          </p:grpSpPr>
          <p:pic>
            <p:nvPicPr>
              <p:cNvPr id="9" name="Picture 8">
                <a:extLst>
                  <a:ext uri="{FF2B5EF4-FFF2-40B4-BE49-F238E27FC236}">
                    <a16:creationId xmlns:a16="http://schemas.microsoft.com/office/drawing/2014/main" id="{468AB28E-FA59-1ACF-BCEE-B084AD307970}"/>
                  </a:ext>
                </a:extLst>
              </p:cNvPr>
              <p:cNvPicPr>
                <a:picLocks noChangeAspect="1"/>
              </p:cNvPicPr>
              <p:nvPr/>
            </p:nvPicPr>
            <p:blipFill>
              <a:blip r:embed="rId3"/>
              <a:stretch>
                <a:fillRect/>
              </a:stretch>
            </p:blipFill>
            <p:spPr>
              <a:xfrm>
                <a:off x="5981700" y="3115399"/>
                <a:ext cx="5852160" cy="2600960"/>
              </a:xfrm>
              <a:prstGeom prst="rect">
                <a:avLst/>
              </a:prstGeom>
            </p:spPr>
          </p:pic>
          <p:sp>
            <p:nvSpPr>
              <p:cNvPr id="17" name="Rectangle 16">
                <a:extLst>
                  <a:ext uri="{FF2B5EF4-FFF2-40B4-BE49-F238E27FC236}">
                    <a16:creationId xmlns:a16="http://schemas.microsoft.com/office/drawing/2014/main" id="{4544028C-725F-B881-6DCE-B9804E172439}"/>
                  </a:ext>
                </a:extLst>
              </p:cNvPr>
              <p:cNvSpPr/>
              <p:nvPr/>
            </p:nvSpPr>
            <p:spPr>
              <a:xfrm>
                <a:off x="9624291" y="3089999"/>
                <a:ext cx="2209569" cy="65153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8552426-A6EB-69B0-AEB2-47F99995A734}"/>
                  </a:ext>
                </a:extLst>
              </p:cNvPr>
              <p:cNvSpPr/>
              <p:nvPr/>
            </p:nvSpPr>
            <p:spPr>
              <a:xfrm>
                <a:off x="5942013" y="5626100"/>
                <a:ext cx="523442" cy="10295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65901854-F49B-6A07-493C-3913B44D7D71}"/>
                </a:ext>
              </a:extLst>
            </p:cNvPr>
            <p:cNvSpPr txBox="1"/>
            <p:nvPr/>
          </p:nvSpPr>
          <p:spPr>
            <a:xfrm>
              <a:off x="11353799" y="4802177"/>
              <a:ext cx="561372" cy="276999"/>
            </a:xfrm>
            <a:prstGeom prst="rect">
              <a:avLst/>
            </a:prstGeom>
            <a:noFill/>
          </p:spPr>
          <p:txBody>
            <a:bodyPr wrap="none" rtlCol="0">
              <a:spAutoFit/>
            </a:bodyPr>
            <a:lstStyle/>
            <a:p>
              <a:r>
                <a:rPr lang="en-US" sz="1200" b="1" dirty="0">
                  <a:solidFill>
                    <a:srgbClr val="14C993"/>
                  </a:solidFill>
                </a:rPr>
                <a:t>NIVO</a:t>
              </a:r>
            </a:p>
          </p:txBody>
        </p:sp>
        <p:sp>
          <p:nvSpPr>
            <p:cNvPr id="28" name="TextBox 27">
              <a:extLst>
                <a:ext uri="{FF2B5EF4-FFF2-40B4-BE49-F238E27FC236}">
                  <a16:creationId xmlns:a16="http://schemas.microsoft.com/office/drawing/2014/main" id="{6010C274-A76B-3889-2639-37C97C661576}"/>
                </a:ext>
              </a:extLst>
            </p:cNvPr>
            <p:cNvSpPr txBox="1"/>
            <p:nvPr/>
          </p:nvSpPr>
          <p:spPr>
            <a:xfrm>
              <a:off x="11395230" y="3491630"/>
              <a:ext cx="743431" cy="461665"/>
            </a:xfrm>
            <a:prstGeom prst="rect">
              <a:avLst/>
            </a:prstGeom>
            <a:noFill/>
          </p:spPr>
          <p:txBody>
            <a:bodyPr wrap="square" rtlCol="0">
              <a:spAutoFit/>
            </a:bodyPr>
            <a:lstStyle/>
            <a:p>
              <a:r>
                <a:rPr lang="en-US" sz="1200" b="1" dirty="0">
                  <a:solidFill>
                    <a:srgbClr val="37CFE8"/>
                  </a:solidFill>
                </a:rPr>
                <a:t>NIVO + RELA</a:t>
              </a:r>
            </a:p>
          </p:txBody>
        </p:sp>
      </p:grpSp>
    </p:spTree>
    <p:extLst>
      <p:ext uri="{BB962C8B-B14F-4D97-AF65-F5344CB8AC3E}">
        <p14:creationId xmlns:p14="http://schemas.microsoft.com/office/powerpoint/2010/main" val="3111894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DCA9-C7F0-F741-8F0A-C8D77DAAB5C3}"/>
              </a:ext>
            </a:extLst>
          </p:cNvPr>
          <p:cNvSpPr>
            <a:spLocks noGrp="1"/>
          </p:cNvSpPr>
          <p:nvPr>
            <p:ph type="title"/>
          </p:nvPr>
        </p:nvSpPr>
        <p:spPr>
          <a:xfrm>
            <a:off x="609599" y="199505"/>
            <a:ext cx="11226229" cy="1185577"/>
          </a:xfrm>
        </p:spPr>
        <p:txBody>
          <a:bodyPr>
            <a:noAutofit/>
          </a:bodyPr>
          <a:lstStyle/>
          <a:p>
            <a:r>
              <a:rPr lang="en-US" sz="2800" dirty="0"/>
              <a:t>Anti-CTLA-4 + Anti-PD-1 Versus Anti-LAG-3 + Anti-PD-1 Therapy for Frontline Treatment of Stage IV Metastatic Melanoma</a:t>
            </a:r>
          </a:p>
        </p:txBody>
      </p:sp>
      <p:grpSp>
        <p:nvGrpSpPr>
          <p:cNvPr id="6" name="Group 5">
            <a:extLst>
              <a:ext uri="{FF2B5EF4-FFF2-40B4-BE49-F238E27FC236}">
                <a16:creationId xmlns:a16="http://schemas.microsoft.com/office/drawing/2014/main" id="{9E0A0858-3562-1935-0689-14297984F0EA}"/>
              </a:ext>
            </a:extLst>
          </p:cNvPr>
          <p:cNvGrpSpPr/>
          <p:nvPr/>
        </p:nvGrpSpPr>
        <p:grpSpPr>
          <a:xfrm>
            <a:off x="1100878" y="1672930"/>
            <a:ext cx="4668337" cy="4552461"/>
            <a:chOff x="1606012" y="1672930"/>
            <a:chExt cx="3798093" cy="4552461"/>
          </a:xfrm>
        </p:grpSpPr>
        <p:sp>
          <p:nvSpPr>
            <p:cNvPr id="9" name="Freeform 8">
              <a:extLst>
                <a:ext uri="{FF2B5EF4-FFF2-40B4-BE49-F238E27FC236}">
                  <a16:creationId xmlns:a16="http://schemas.microsoft.com/office/drawing/2014/main" id="{4F8F21B3-7F9D-1C1E-3225-E84C3D97E29C}"/>
                </a:ext>
              </a:extLst>
            </p:cNvPr>
            <p:cNvSpPr/>
            <p:nvPr/>
          </p:nvSpPr>
          <p:spPr>
            <a:xfrm>
              <a:off x="1606012" y="1672930"/>
              <a:ext cx="3798093" cy="1519237"/>
            </a:xfrm>
            <a:custGeom>
              <a:avLst/>
              <a:gdLst>
                <a:gd name="connsiteX0" fmla="*/ 0 w 3798093"/>
                <a:gd name="connsiteY0" fmla="*/ 0 h 1519237"/>
                <a:gd name="connsiteX1" fmla="*/ 3798093 w 3798093"/>
                <a:gd name="connsiteY1" fmla="*/ 0 h 1519237"/>
                <a:gd name="connsiteX2" fmla="*/ 3798093 w 3798093"/>
                <a:gd name="connsiteY2" fmla="*/ 1519237 h 1519237"/>
                <a:gd name="connsiteX3" fmla="*/ 0 w 3798093"/>
                <a:gd name="connsiteY3" fmla="*/ 1519237 h 1519237"/>
                <a:gd name="connsiteX4" fmla="*/ 0 w 3798093"/>
                <a:gd name="connsiteY4" fmla="*/ 0 h 151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1519237">
                  <a:moveTo>
                    <a:pt x="0" y="0"/>
                  </a:moveTo>
                  <a:lnTo>
                    <a:pt x="3798093" y="0"/>
                  </a:lnTo>
                  <a:lnTo>
                    <a:pt x="3798093" y="1519237"/>
                  </a:lnTo>
                  <a:lnTo>
                    <a:pt x="0" y="1519237"/>
                  </a:lnTo>
                  <a:lnTo>
                    <a:pt x="0" y="0"/>
                  </a:lnTo>
                  <a:close/>
                </a:path>
              </a:pathLst>
            </a:custGeom>
            <a:solidFill>
              <a:schemeClr val="accent2">
                <a:lumMod val="75000"/>
              </a:schemeClr>
            </a:solidFill>
            <a:ln>
              <a:solidFill>
                <a:schemeClr val="accent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800" b="1" kern="1200" dirty="0"/>
                <a:t>Anti-CTLA-4 + anti-PD-1</a:t>
              </a:r>
            </a:p>
          </p:txBody>
        </p:sp>
        <p:sp>
          <p:nvSpPr>
            <p:cNvPr id="10" name="Freeform 9">
              <a:extLst>
                <a:ext uri="{FF2B5EF4-FFF2-40B4-BE49-F238E27FC236}">
                  <a16:creationId xmlns:a16="http://schemas.microsoft.com/office/drawing/2014/main" id="{EA8189BD-657A-C44D-A35C-1C4AF5A1F9A6}"/>
                </a:ext>
              </a:extLst>
            </p:cNvPr>
            <p:cNvSpPr/>
            <p:nvPr/>
          </p:nvSpPr>
          <p:spPr>
            <a:xfrm>
              <a:off x="1606012" y="3192167"/>
              <a:ext cx="3798093" cy="3033224"/>
            </a:xfrm>
            <a:custGeom>
              <a:avLst/>
              <a:gdLst>
                <a:gd name="connsiteX0" fmla="*/ 0 w 3798093"/>
                <a:gd name="connsiteY0" fmla="*/ 0 h 3033224"/>
                <a:gd name="connsiteX1" fmla="*/ 3798093 w 3798093"/>
                <a:gd name="connsiteY1" fmla="*/ 0 h 3033224"/>
                <a:gd name="connsiteX2" fmla="*/ 3798093 w 3798093"/>
                <a:gd name="connsiteY2" fmla="*/ 3033224 h 3033224"/>
                <a:gd name="connsiteX3" fmla="*/ 0 w 3798093"/>
                <a:gd name="connsiteY3" fmla="*/ 3033224 h 3033224"/>
                <a:gd name="connsiteX4" fmla="*/ 0 w 3798093"/>
                <a:gd name="connsiteY4" fmla="*/ 0 h 303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3033224">
                  <a:moveTo>
                    <a:pt x="0" y="0"/>
                  </a:moveTo>
                  <a:lnTo>
                    <a:pt x="3798093" y="0"/>
                  </a:lnTo>
                  <a:lnTo>
                    <a:pt x="3798093" y="3033224"/>
                  </a:lnTo>
                  <a:lnTo>
                    <a:pt x="0" y="3033224"/>
                  </a:lnTo>
                  <a:lnTo>
                    <a:pt x="0" y="0"/>
                  </a:lnTo>
                  <a:close/>
                </a:path>
              </a:pathLst>
            </a:custGeom>
            <a:solidFill>
              <a:schemeClr val="accent2">
                <a:lumMod val="20000"/>
                <a:lumOff val="80000"/>
                <a:alpha val="90000"/>
              </a:schemeClr>
            </a:solidFill>
            <a:ln>
              <a:solidFill>
                <a:schemeClr val="accent2">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Long-term data exceeding 7.5 years</a:t>
              </a:r>
            </a:p>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OS, PFS, and ORR benefit over anti-PD-1 monotherapy</a:t>
              </a:r>
            </a:p>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Provides long treatment-free interval (18.1 months)</a:t>
              </a:r>
            </a:p>
          </p:txBody>
        </p:sp>
      </p:grpSp>
      <p:sp>
        <p:nvSpPr>
          <p:cNvPr id="18" name="Freeform 17">
            <a:extLst>
              <a:ext uri="{FF2B5EF4-FFF2-40B4-BE49-F238E27FC236}">
                <a16:creationId xmlns:a16="http://schemas.microsoft.com/office/drawing/2014/main" id="{AF4E8B9A-54F3-95EB-E64B-EEB430F47B82}"/>
              </a:ext>
            </a:extLst>
          </p:cNvPr>
          <p:cNvSpPr/>
          <p:nvPr/>
        </p:nvSpPr>
        <p:spPr>
          <a:xfrm>
            <a:off x="6429967" y="1672930"/>
            <a:ext cx="4668337" cy="1519237"/>
          </a:xfrm>
          <a:custGeom>
            <a:avLst/>
            <a:gdLst>
              <a:gd name="connsiteX0" fmla="*/ 0 w 3798093"/>
              <a:gd name="connsiteY0" fmla="*/ 0 h 1519237"/>
              <a:gd name="connsiteX1" fmla="*/ 3798093 w 3798093"/>
              <a:gd name="connsiteY1" fmla="*/ 0 h 1519237"/>
              <a:gd name="connsiteX2" fmla="*/ 3798093 w 3798093"/>
              <a:gd name="connsiteY2" fmla="*/ 1519237 h 1519237"/>
              <a:gd name="connsiteX3" fmla="*/ 0 w 3798093"/>
              <a:gd name="connsiteY3" fmla="*/ 1519237 h 1519237"/>
              <a:gd name="connsiteX4" fmla="*/ 0 w 3798093"/>
              <a:gd name="connsiteY4" fmla="*/ 0 h 151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1519237">
                <a:moveTo>
                  <a:pt x="0" y="0"/>
                </a:moveTo>
                <a:lnTo>
                  <a:pt x="3798093" y="0"/>
                </a:lnTo>
                <a:lnTo>
                  <a:pt x="3798093" y="1519237"/>
                </a:lnTo>
                <a:lnTo>
                  <a:pt x="0" y="1519237"/>
                </a:lnTo>
                <a:lnTo>
                  <a:pt x="0" y="0"/>
                </a:lnTo>
                <a:close/>
              </a:path>
            </a:pathLst>
          </a:custGeom>
          <a:solidFill>
            <a:schemeClr val="accent3">
              <a:lumMod val="75000"/>
            </a:schemeClr>
          </a:solidFill>
          <a:ln>
            <a:solidFill>
              <a:schemeClr val="accent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800" b="1" kern="1200" dirty="0"/>
              <a:t>Anti-LAG-3 + anti-PD-1</a:t>
            </a:r>
          </a:p>
        </p:txBody>
      </p:sp>
      <p:sp>
        <p:nvSpPr>
          <p:cNvPr id="19" name="Freeform 18">
            <a:extLst>
              <a:ext uri="{FF2B5EF4-FFF2-40B4-BE49-F238E27FC236}">
                <a16:creationId xmlns:a16="http://schemas.microsoft.com/office/drawing/2014/main" id="{D94E4CEE-3096-48F5-0DBF-A33CDD01DEC8}"/>
              </a:ext>
            </a:extLst>
          </p:cNvPr>
          <p:cNvSpPr/>
          <p:nvPr/>
        </p:nvSpPr>
        <p:spPr>
          <a:xfrm>
            <a:off x="6429967" y="3192167"/>
            <a:ext cx="4668337" cy="3033224"/>
          </a:xfrm>
          <a:custGeom>
            <a:avLst/>
            <a:gdLst>
              <a:gd name="connsiteX0" fmla="*/ 0 w 3798093"/>
              <a:gd name="connsiteY0" fmla="*/ 0 h 3033224"/>
              <a:gd name="connsiteX1" fmla="*/ 3798093 w 3798093"/>
              <a:gd name="connsiteY1" fmla="*/ 0 h 3033224"/>
              <a:gd name="connsiteX2" fmla="*/ 3798093 w 3798093"/>
              <a:gd name="connsiteY2" fmla="*/ 3033224 h 3033224"/>
              <a:gd name="connsiteX3" fmla="*/ 0 w 3798093"/>
              <a:gd name="connsiteY3" fmla="*/ 3033224 h 3033224"/>
              <a:gd name="connsiteX4" fmla="*/ 0 w 3798093"/>
              <a:gd name="connsiteY4" fmla="*/ 0 h 303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3033224">
                <a:moveTo>
                  <a:pt x="0" y="0"/>
                </a:moveTo>
                <a:lnTo>
                  <a:pt x="3798093" y="0"/>
                </a:lnTo>
                <a:lnTo>
                  <a:pt x="3798093" y="3033224"/>
                </a:lnTo>
                <a:lnTo>
                  <a:pt x="0" y="3033224"/>
                </a:lnTo>
                <a:lnTo>
                  <a:pt x="0" y="0"/>
                </a:lnTo>
                <a:close/>
              </a:path>
            </a:pathLst>
          </a:custGeom>
          <a:solidFill>
            <a:schemeClr val="accent3">
              <a:lumMod val="20000"/>
              <a:lumOff val="80000"/>
              <a:alpha val="90000"/>
            </a:schemeClr>
          </a:solidFill>
          <a:ln>
            <a:solidFill>
              <a:schemeClr val="accent3">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Lacks OS benefit over anti-PD-1 monotherapy</a:t>
            </a:r>
          </a:p>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Lacks long-term data</a:t>
            </a:r>
          </a:p>
        </p:txBody>
      </p:sp>
    </p:spTree>
    <p:extLst>
      <p:ext uri="{BB962C8B-B14F-4D97-AF65-F5344CB8AC3E}">
        <p14:creationId xmlns:p14="http://schemas.microsoft.com/office/powerpoint/2010/main" val="4159350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DCA9-C7F0-F741-8F0A-C8D77DAAB5C3}"/>
              </a:ext>
            </a:extLst>
          </p:cNvPr>
          <p:cNvSpPr>
            <a:spLocks noGrp="1"/>
          </p:cNvSpPr>
          <p:nvPr>
            <p:ph type="title"/>
          </p:nvPr>
        </p:nvSpPr>
        <p:spPr>
          <a:xfrm>
            <a:off x="609599" y="199505"/>
            <a:ext cx="11082391" cy="1185577"/>
          </a:xfrm>
        </p:spPr>
        <p:txBody>
          <a:bodyPr>
            <a:noAutofit/>
          </a:bodyPr>
          <a:lstStyle/>
          <a:p>
            <a:r>
              <a:rPr lang="en-US" sz="2800" dirty="0"/>
              <a:t>Anti-CTLA-4 + Anti-PD-1 Versus Anti-LAG-3 + Anti-PD-1 Therapy for Frontline Treatment of Stage IV Metastatic Melanoma</a:t>
            </a:r>
          </a:p>
        </p:txBody>
      </p:sp>
      <p:grpSp>
        <p:nvGrpSpPr>
          <p:cNvPr id="4" name="Group 3">
            <a:extLst>
              <a:ext uri="{FF2B5EF4-FFF2-40B4-BE49-F238E27FC236}">
                <a16:creationId xmlns:a16="http://schemas.microsoft.com/office/drawing/2014/main" id="{3688F204-2B81-987C-B345-B803130AF012}"/>
              </a:ext>
            </a:extLst>
          </p:cNvPr>
          <p:cNvGrpSpPr/>
          <p:nvPr/>
        </p:nvGrpSpPr>
        <p:grpSpPr>
          <a:xfrm>
            <a:off x="1100878" y="1672930"/>
            <a:ext cx="9990243" cy="4552461"/>
            <a:chOff x="1606012" y="1672930"/>
            <a:chExt cx="8127920" cy="4552461"/>
          </a:xfrm>
        </p:grpSpPr>
        <p:sp>
          <p:nvSpPr>
            <p:cNvPr id="5" name="Freeform 4">
              <a:extLst>
                <a:ext uri="{FF2B5EF4-FFF2-40B4-BE49-F238E27FC236}">
                  <a16:creationId xmlns:a16="http://schemas.microsoft.com/office/drawing/2014/main" id="{1A15079E-B45C-28D5-145F-4F96D49B483C}"/>
                </a:ext>
              </a:extLst>
            </p:cNvPr>
            <p:cNvSpPr/>
            <p:nvPr/>
          </p:nvSpPr>
          <p:spPr>
            <a:xfrm>
              <a:off x="1606012" y="1672930"/>
              <a:ext cx="3798093" cy="1519237"/>
            </a:xfrm>
            <a:custGeom>
              <a:avLst/>
              <a:gdLst>
                <a:gd name="connsiteX0" fmla="*/ 0 w 3798093"/>
                <a:gd name="connsiteY0" fmla="*/ 0 h 1519237"/>
                <a:gd name="connsiteX1" fmla="*/ 3798093 w 3798093"/>
                <a:gd name="connsiteY1" fmla="*/ 0 h 1519237"/>
                <a:gd name="connsiteX2" fmla="*/ 3798093 w 3798093"/>
                <a:gd name="connsiteY2" fmla="*/ 1519237 h 1519237"/>
                <a:gd name="connsiteX3" fmla="*/ 0 w 3798093"/>
                <a:gd name="connsiteY3" fmla="*/ 1519237 h 1519237"/>
                <a:gd name="connsiteX4" fmla="*/ 0 w 3798093"/>
                <a:gd name="connsiteY4" fmla="*/ 0 h 151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1519237">
                  <a:moveTo>
                    <a:pt x="0" y="0"/>
                  </a:moveTo>
                  <a:lnTo>
                    <a:pt x="3798093" y="0"/>
                  </a:lnTo>
                  <a:lnTo>
                    <a:pt x="3798093" y="1519237"/>
                  </a:lnTo>
                  <a:lnTo>
                    <a:pt x="0" y="1519237"/>
                  </a:lnTo>
                  <a:lnTo>
                    <a:pt x="0" y="0"/>
                  </a:lnTo>
                  <a:close/>
                </a:path>
              </a:pathLst>
            </a:custGeom>
            <a:solidFill>
              <a:schemeClr val="accent3">
                <a:lumMod val="75000"/>
              </a:schemeClr>
            </a:solidFill>
            <a:ln>
              <a:solidFill>
                <a:schemeClr val="accent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800" b="1" kern="1200" dirty="0"/>
                <a:t>Anti-LAG-3 + anti-PD-1</a:t>
              </a:r>
            </a:p>
          </p:txBody>
        </p:sp>
        <p:sp>
          <p:nvSpPr>
            <p:cNvPr id="6" name="Freeform 5">
              <a:extLst>
                <a:ext uri="{FF2B5EF4-FFF2-40B4-BE49-F238E27FC236}">
                  <a16:creationId xmlns:a16="http://schemas.microsoft.com/office/drawing/2014/main" id="{19AA7574-4473-941A-2363-53929FC7A4B6}"/>
                </a:ext>
              </a:extLst>
            </p:cNvPr>
            <p:cNvSpPr/>
            <p:nvPr/>
          </p:nvSpPr>
          <p:spPr>
            <a:xfrm>
              <a:off x="1606012" y="3192167"/>
              <a:ext cx="3798093" cy="3033224"/>
            </a:xfrm>
            <a:custGeom>
              <a:avLst/>
              <a:gdLst>
                <a:gd name="connsiteX0" fmla="*/ 0 w 3798093"/>
                <a:gd name="connsiteY0" fmla="*/ 0 h 3033224"/>
                <a:gd name="connsiteX1" fmla="*/ 3798093 w 3798093"/>
                <a:gd name="connsiteY1" fmla="*/ 0 h 3033224"/>
                <a:gd name="connsiteX2" fmla="*/ 3798093 w 3798093"/>
                <a:gd name="connsiteY2" fmla="*/ 3033224 h 3033224"/>
                <a:gd name="connsiteX3" fmla="*/ 0 w 3798093"/>
                <a:gd name="connsiteY3" fmla="*/ 3033224 h 3033224"/>
                <a:gd name="connsiteX4" fmla="*/ 0 w 3798093"/>
                <a:gd name="connsiteY4" fmla="*/ 0 h 303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3033224">
                  <a:moveTo>
                    <a:pt x="0" y="0"/>
                  </a:moveTo>
                  <a:lnTo>
                    <a:pt x="3798093" y="0"/>
                  </a:lnTo>
                  <a:lnTo>
                    <a:pt x="3798093" y="3033224"/>
                  </a:lnTo>
                  <a:lnTo>
                    <a:pt x="0" y="3033224"/>
                  </a:lnTo>
                  <a:lnTo>
                    <a:pt x="0" y="0"/>
                  </a:lnTo>
                  <a:close/>
                </a:path>
              </a:pathLst>
            </a:custGeom>
            <a:solidFill>
              <a:schemeClr val="accent3">
                <a:lumMod val="20000"/>
                <a:lumOff val="80000"/>
                <a:alpha val="90000"/>
              </a:schemeClr>
            </a:solidFill>
            <a:ln>
              <a:solidFill>
                <a:schemeClr val="accent3">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Improved PFS and ORR over anti-PD-1 monotherapy</a:t>
              </a:r>
            </a:p>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Clinically meaningful OS benefit</a:t>
              </a:r>
            </a:p>
          </p:txBody>
        </p:sp>
        <p:sp>
          <p:nvSpPr>
            <p:cNvPr id="7" name="Freeform 6">
              <a:extLst>
                <a:ext uri="{FF2B5EF4-FFF2-40B4-BE49-F238E27FC236}">
                  <a16:creationId xmlns:a16="http://schemas.microsoft.com/office/drawing/2014/main" id="{2E490B25-18D6-0E78-AC4C-FDD48ECBCCDB}"/>
                </a:ext>
              </a:extLst>
            </p:cNvPr>
            <p:cNvSpPr/>
            <p:nvPr/>
          </p:nvSpPr>
          <p:spPr>
            <a:xfrm>
              <a:off x="5935839" y="1672930"/>
              <a:ext cx="3798093" cy="1519237"/>
            </a:xfrm>
            <a:custGeom>
              <a:avLst/>
              <a:gdLst>
                <a:gd name="connsiteX0" fmla="*/ 0 w 3798093"/>
                <a:gd name="connsiteY0" fmla="*/ 0 h 1519237"/>
                <a:gd name="connsiteX1" fmla="*/ 3798093 w 3798093"/>
                <a:gd name="connsiteY1" fmla="*/ 0 h 1519237"/>
                <a:gd name="connsiteX2" fmla="*/ 3798093 w 3798093"/>
                <a:gd name="connsiteY2" fmla="*/ 1519237 h 1519237"/>
                <a:gd name="connsiteX3" fmla="*/ 0 w 3798093"/>
                <a:gd name="connsiteY3" fmla="*/ 1519237 h 1519237"/>
                <a:gd name="connsiteX4" fmla="*/ 0 w 3798093"/>
                <a:gd name="connsiteY4" fmla="*/ 0 h 151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1519237">
                  <a:moveTo>
                    <a:pt x="0" y="0"/>
                  </a:moveTo>
                  <a:lnTo>
                    <a:pt x="3798093" y="0"/>
                  </a:lnTo>
                  <a:lnTo>
                    <a:pt x="3798093" y="1519237"/>
                  </a:lnTo>
                  <a:lnTo>
                    <a:pt x="0" y="1519237"/>
                  </a:lnTo>
                  <a:lnTo>
                    <a:pt x="0" y="0"/>
                  </a:lnTo>
                  <a:close/>
                </a:path>
              </a:pathLst>
            </a:custGeom>
            <a:solidFill>
              <a:schemeClr val="accent2">
                <a:lumMod val="75000"/>
              </a:schemeClr>
            </a:solidFill>
            <a:ln>
              <a:solidFill>
                <a:schemeClr val="accent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800" b="1" kern="1200" dirty="0"/>
                <a:t>Anti-CTLA-4 + anti-PD-1</a:t>
              </a:r>
            </a:p>
          </p:txBody>
        </p:sp>
        <p:sp>
          <p:nvSpPr>
            <p:cNvPr id="8" name="Freeform 7">
              <a:extLst>
                <a:ext uri="{FF2B5EF4-FFF2-40B4-BE49-F238E27FC236}">
                  <a16:creationId xmlns:a16="http://schemas.microsoft.com/office/drawing/2014/main" id="{E5A5DF02-BDAD-B093-104C-F6A7CDB52FED}"/>
                </a:ext>
              </a:extLst>
            </p:cNvPr>
            <p:cNvSpPr/>
            <p:nvPr/>
          </p:nvSpPr>
          <p:spPr>
            <a:xfrm>
              <a:off x="5935839" y="3192167"/>
              <a:ext cx="3798093" cy="3033224"/>
            </a:xfrm>
            <a:custGeom>
              <a:avLst/>
              <a:gdLst>
                <a:gd name="connsiteX0" fmla="*/ 0 w 3798093"/>
                <a:gd name="connsiteY0" fmla="*/ 0 h 3033224"/>
                <a:gd name="connsiteX1" fmla="*/ 3798093 w 3798093"/>
                <a:gd name="connsiteY1" fmla="*/ 0 h 3033224"/>
                <a:gd name="connsiteX2" fmla="*/ 3798093 w 3798093"/>
                <a:gd name="connsiteY2" fmla="*/ 3033224 h 3033224"/>
                <a:gd name="connsiteX3" fmla="*/ 0 w 3798093"/>
                <a:gd name="connsiteY3" fmla="*/ 3033224 h 3033224"/>
                <a:gd name="connsiteX4" fmla="*/ 0 w 3798093"/>
                <a:gd name="connsiteY4" fmla="*/ 0 h 303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3033224">
                  <a:moveTo>
                    <a:pt x="0" y="0"/>
                  </a:moveTo>
                  <a:lnTo>
                    <a:pt x="3798093" y="0"/>
                  </a:lnTo>
                  <a:lnTo>
                    <a:pt x="3798093" y="3033224"/>
                  </a:lnTo>
                  <a:lnTo>
                    <a:pt x="0" y="3033224"/>
                  </a:lnTo>
                  <a:lnTo>
                    <a:pt x="0" y="0"/>
                  </a:lnTo>
                  <a:close/>
                </a:path>
              </a:pathLst>
            </a:custGeom>
            <a:solidFill>
              <a:schemeClr val="accent2">
                <a:lumMod val="20000"/>
                <a:lumOff val="80000"/>
                <a:alpha val="90000"/>
              </a:schemeClr>
            </a:solidFill>
            <a:ln>
              <a:solidFill>
                <a:schemeClr val="accent2">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Significant rate of Grade 3/4 toxicity</a:t>
              </a:r>
            </a:p>
          </p:txBody>
        </p:sp>
      </p:grpSp>
    </p:spTree>
    <p:extLst>
      <p:ext uri="{BB962C8B-B14F-4D97-AF65-F5344CB8AC3E}">
        <p14:creationId xmlns:p14="http://schemas.microsoft.com/office/powerpoint/2010/main" val="367391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DCA9-C7F0-F741-8F0A-C8D77DAAB5C3}"/>
              </a:ext>
            </a:extLst>
          </p:cNvPr>
          <p:cNvSpPr>
            <a:spLocks noGrp="1"/>
          </p:cNvSpPr>
          <p:nvPr>
            <p:ph type="title"/>
          </p:nvPr>
        </p:nvSpPr>
        <p:spPr>
          <a:xfrm>
            <a:off x="609599" y="199505"/>
            <a:ext cx="11072117" cy="1185577"/>
          </a:xfrm>
        </p:spPr>
        <p:txBody>
          <a:bodyPr>
            <a:noAutofit/>
          </a:bodyPr>
          <a:lstStyle/>
          <a:p>
            <a:r>
              <a:rPr lang="en-US" sz="2800" dirty="0"/>
              <a:t>Anti-CTLA-4 + Anti-PD-1 Versus Anti-LAG-3 + Anti-PD-1 Therapy for Frontline Treatment of Stage IV Metastatic Melanoma</a:t>
            </a:r>
          </a:p>
        </p:txBody>
      </p:sp>
      <p:grpSp>
        <p:nvGrpSpPr>
          <p:cNvPr id="4" name="Group 3">
            <a:extLst>
              <a:ext uri="{FF2B5EF4-FFF2-40B4-BE49-F238E27FC236}">
                <a16:creationId xmlns:a16="http://schemas.microsoft.com/office/drawing/2014/main" id="{830F17C9-CAB9-F20A-E433-A00EB1686EA6}"/>
              </a:ext>
            </a:extLst>
          </p:cNvPr>
          <p:cNvGrpSpPr/>
          <p:nvPr/>
        </p:nvGrpSpPr>
        <p:grpSpPr>
          <a:xfrm>
            <a:off x="1100878" y="1672930"/>
            <a:ext cx="9990243" cy="4552461"/>
            <a:chOff x="1606012" y="1672930"/>
            <a:chExt cx="8127920" cy="4552461"/>
          </a:xfrm>
        </p:grpSpPr>
        <p:sp>
          <p:nvSpPr>
            <p:cNvPr id="5" name="Freeform 4">
              <a:extLst>
                <a:ext uri="{FF2B5EF4-FFF2-40B4-BE49-F238E27FC236}">
                  <a16:creationId xmlns:a16="http://schemas.microsoft.com/office/drawing/2014/main" id="{EAFC1848-170F-0F06-E02F-C8B6FE48DCB2}"/>
                </a:ext>
              </a:extLst>
            </p:cNvPr>
            <p:cNvSpPr/>
            <p:nvPr/>
          </p:nvSpPr>
          <p:spPr>
            <a:xfrm>
              <a:off x="1606012" y="1672930"/>
              <a:ext cx="3798093" cy="1519237"/>
            </a:xfrm>
            <a:custGeom>
              <a:avLst/>
              <a:gdLst>
                <a:gd name="connsiteX0" fmla="*/ 0 w 3798093"/>
                <a:gd name="connsiteY0" fmla="*/ 0 h 1519237"/>
                <a:gd name="connsiteX1" fmla="*/ 3798093 w 3798093"/>
                <a:gd name="connsiteY1" fmla="*/ 0 h 1519237"/>
                <a:gd name="connsiteX2" fmla="*/ 3798093 w 3798093"/>
                <a:gd name="connsiteY2" fmla="*/ 1519237 h 1519237"/>
                <a:gd name="connsiteX3" fmla="*/ 0 w 3798093"/>
                <a:gd name="connsiteY3" fmla="*/ 1519237 h 1519237"/>
                <a:gd name="connsiteX4" fmla="*/ 0 w 3798093"/>
                <a:gd name="connsiteY4" fmla="*/ 0 h 151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1519237">
                  <a:moveTo>
                    <a:pt x="0" y="0"/>
                  </a:moveTo>
                  <a:lnTo>
                    <a:pt x="3798093" y="0"/>
                  </a:lnTo>
                  <a:lnTo>
                    <a:pt x="3798093" y="1519237"/>
                  </a:lnTo>
                  <a:lnTo>
                    <a:pt x="0" y="1519237"/>
                  </a:lnTo>
                  <a:lnTo>
                    <a:pt x="0" y="0"/>
                  </a:lnTo>
                  <a:close/>
                </a:path>
              </a:pathLst>
            </a:custGeom>
            <a:solidFill>
              <a:schemeClr val="accent3">
                <a:lumMod val="75000"/>
              </a:schemeClr>
            </a:solidFill>
            <a:ln>
              <a:solidFill>
                <a:schemeClr val="accent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800" b="1" kern="1200" dirty="0"/>
                <a:t>Anti-LAG-3 + anti-PD-1</a:t>
              </a:r>
            </a:p>
          </p:txBody>
        </p:sp>
        <p:sp>
          <p:nvSpPr>
            <p:cNvPr id="6" name="Freeform 5">
              <a:extLst>
                <a:ext uri="{FF2B5EF4-FFF2-40B4-BE49-F238E27FC236}">
                  <a16:creationId xmlns:a16="http://schemas.microsoft.com/office/drawing/2014/main" id="{473D66FD-1227-2479-6279-6FDC8F1D820E}"/>
                </a:ext>
              </a:extLst>
            </p:cNvPr>
            <p:cNvSpPr/>
            <p:nvPr/>
          </p:nvSpPr>
          <p:spPr>
            <a:xfrm>
              <a:off x="1606012" y="3192167"/>
              <a:ext cx="3798093" cy="3033224"/>
            </a:xfrm>
            <a:custGeom>
              <a:avLst/>
              <a:gdLst>
                <a:gd name="connsiteX0" fmla="*/ 0 w 3798093"/>
                <a:gd name="connsiteY0" fmla="*/ 0 h 3033224"/>
                <a:gd name="connsiteX1" fmla="*/ 3798093 w 3798093"/>
                <a:gd name="connsiteY1" fmla="*/ 0 h 3033224"/>
                <a:gd name="connsiteX2" fmla="*/ 3798093 w 3798093"/>
                <a:gd name="connsiteY2" fmla="*/ 3033224 h 3033224"/>
                <a:gd name="connsiteX3" fmla="*/ 0 w 3798093"/>
                <a:gd name="connsiteY3" fmla="*/ 3033224 h 3033224"/>
                <a:gd name="connsiteX4" fmla="*/ 0 w 3798093"/>
                <a:gd name="connsiteY4" fmla="*/ 0 h 303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3033224">
                  <a:moveTo>
                    <a:pt x="0" y="0"/>
                  </a:moveTo>
                  <a:lnTo>
                    <a:pt x="3798093" y="0"/>
                  </a:lnTo>
                  <a:lnTo>
                    <a:pt x="3798093" y="3033224"/>
                  </a:lnTo>
                  <a:lnTo>
                    <a:pt x="0" y="3033224"/>
                  </a:lnTo>
                  <a:lnTo>
                    <a:pt x="0" y="0"/>
                  </a:lnTo>
                  <a:close/>
                </a:path>
              </a:pathLst>
            </a:custGeom>
            <a:solidFill>
              <a:schemeClr val="accent3">
                <a:lumMod val="20000"/>
                <a:lumOff val="80000"/>
                <a:alpha val="90000"/>
              </a:schemeClr>
            </a:solidFill>
            <a:ln>
              <a:solidFill>
                <a:schemeClr val="accent3">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342900" lvl="1" indent="-342900" algn="l" defTabSz="1066800">
                <a:spcBef>
                  <a:spcPct val="0"/>
                </a:spcBef>
                <a:spcAft>
                  <a:spcPts val="600"/>
                </a:spcAft>
                <a:buFont typeface="Arial" panose="020B0604020202020204" pitchFamily="34" charset="0"/>
                <a:buChar char="•"/>
              </a:pPr>
              <a:r>
                <a:rPr lang="en-US" sz="2400" kern="1200" dirty="0">
                  <a:solidFill>
                    <a:schemeClr val="tx1">
                      <a:lumMod val="50000"/>
                    </a:schemeClr>
                  </a:solidFill>
                </a:rPr>
                <a:t>Provides ORR and PFS benefit over anti-PD-1 monotherapy</a:t>
              </a:r>
            </a:p>
            <a:p>
              <a:pPr marL="342900" lvl="1" indent="-342900" algn="l" defTabSz="1066800">
                <a:spcBef>
                  <a:spcPct val="0"/>
                </a:spcBef>
                <a:spcAft>
                  <a:spcPts val="600"/>
                </a:spcAft>
                <a:buFont typeface="Arial" panose="020B0604020202020204" pitchFamily="34" charset="0"/>
                <a:buChar char="•"/>
              </a:pPr>
              <a:r>
                <a:rPr lang="en-US" sz="2400" kern="1200" dirty="0">
                  <a:solidFill>
                    <a:schemeClr val="tx1">
                      <a:lumMod val="50000"/>
                    </a:schemeClr>
                  </a:solidFill>
                </a:rPr>
                <a:t>Median survival beyond 4 years</a:t>
              </a:r>
            </a:p>
            <a:p>
              <a:pPr marL="342900" lvl="1" indent="-342900" algn="l" defTabSz="1066800">
                <a:spcBef>
                  <a:spcPct val="0"/>
                </a:spcBef>
                <a:spcAft>
                  <a:spcPts val="600"/>
                </a:spcAft>
                <a:buFont typeface="Arial" panose="020B0604020202020204" pitchFamily="34" charset="0"/>
                <a:buChar char="•"/>
              </a:pPr>
              <a:r>
                <a:rPr lang="en-US" sz="2400" kern="1200" dirty="0">
                  <a:solidFill>
                    <a:schemeClr val="tx1">
                      <a:lumMod val="50000"/>
                    </a:schemeClr>
                  </a:solidFill>
                </a:rPr>
                <a:t>Less than 20% rate of Grade 3/4 toxicity</a:t>
              </a:r>
            </a:p>
          </p:txBody>
        </p:sp>
        <p:sp>
          <p:nvSpPr>
            <p:cNvPr id="7" name="Freeform 6">
              <a:extLst>
                <a:ext uri="{FF2B5EF4-FFF2-40B4-BE49-F238E27FC236}">
                  <a16:creationId xmlns:a16="http://schemas.microsoft.com/office/drawing/2014/main" id="{C5045AAE-A9A7-FD68-5E4C-776BB75278E0}"/>
                </a:ext>
              </a:extLst>
            </p:cNvPr>
            <p:cNvSpPr/>
            <p:nvPr/>
          </p:nvSpPr>
          <p:spPr>
            <a:xfrm>
              <a:off x="5935839" y="1672930"/>
              <a:ext cx="3798093" cy="1519237"/>
            </a:xfrm>
            <a:custGeom>
              <a:avLst/>
              <a:gdLst>
                <a:gd name="connsiteX0" fmla="*/ 0 w 3798093"/>
                <a:gd name="connsiteY0" fmla="*/ 0 h 1519237"/>
                <a:gd name="connsiteX1" fmla="*/ 3798093 w 3798093"/>
                <a:gd name="connsiteY1" fmla="*/ 0 h 1519237"/>
                <a:gd name="connsiteX2" fmla="*/ 3798093 w 3798093"/>
                <a:gd name="connsiteY2" fmla="*/ 1519237 h 1519237"/>
                <a:gd name="connsiteX3" fmla="*/ 0 w 3798093"/>
                <a:gd name="connsiteY3" fmla="*/ 1519237 h 1519237"/>
                <a:gd name="connsiteX4" fmla="*/ 0 w 3798093"/>
                <a:gd name="connsiteY4" fmla="*/ 0 h 151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1519237">
                  <a:moveTo>
                    <a:pt x="0" y="0"/>
                  </a:moveTo>
                  <a:lnTo>
                    <a:pt x="3798093" y="0"/>
                  </a:lnTo>
                  <a:lnTo>
                    <a:pt x="3798093" y="1519237"/>
                  </a:lnTo>
                  <a:lnTo>
                    <a:pt x="0" y="1519237"/>
                  </a:lnTo>
                  <a:lnTo>
                    <a:pt x="0" y="0"/>
                  </a:lnTo>
                  <a:close/>
                </a:path>
              </a:pathLst>
            </a:custGeom>
            <a:solidFill>
              <a:schemeClr val="accent2">
                <a:lumMod val="75000"/>
              </a:schemeClr>
            </a:solidFill>
            <a:ln>
              <a:solidFill>
                <a:schemeClr val="accent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800" b="1" kern="1200" dirty="0"/>
                <a:t>Anti-CTLA-4 + anti-PD-1</a:t>
              </a:r>
            </a:p>
          </p:txBody>
        </p:sp>
        <p:sp>
          <p:nvSpPr>
            <p:cNvPr id="8" name="Freeform 7">
              <a:extLst>
                <a:ext uri="{FF2B5EF4-FFF2-40B4-BE49-F238E27FC236}">
                  <a16:creationId xmlns:a16="http://schemas.microsoft.com/office/drawing/2014/main" id="{5F7DE8E5-3F88-A389-78E9-2A7E4A73CF29}"/>
                </a:ext>
              </a:extLst>
            </p:cNvPr>
            <p:cNvSpPr/>
            <p:nvPr/>
          </p:nvSpPr>
          <p:spPr>
            <a:xfrm>
              <a:off x="5935839" y="3192167"/>
              <a:ext cx="3798093" cy="3033224"/>
            </a:xfrm>
            <a:custGeom>
              <a:avLst/>
              <a:gdLst>
                <a:gd name="connsiteX0" fmla="*/ 0 w 3798093"/>
                <a:gd name="connsiteY0" fmla="*/ 0 h 3033224"/>
                <a:gd name="connsiteX1" fmla="*/ 3798093 w 3798093"/>
                <a:gd name="connsiteY1" fmla="*/ 0 h 3033224"/>
                <a:gd name="connsiteX2" fmla="*/ 3798093 w 3798093"/>
                <a:gd name="connsiteY2" fmla="*/ 3033224 h 3033224"/>
                <a:gd name="connsiteX3" fmla="*/ 0 w 3798093"/>
                <a:gd name="connsiteY3" fmla="*/ 3033224 h 3033224"/>
                <a:gd name="connsiteX4" fmla="*/ 0 w 3798093"/>
                <a:gd name="connsiteY4" fmla="*/ 0 h 303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3033224">
                  <a:moveTo>
                    <a:pt x="0" y="0"/>
                  </a:moveTo>
                  <a:lnTo>
                    <a:pt x="3798093" y="0"/>
                  </a:lnTo>
                  <a:lnTo>
                    <a:pt x="3798093" y="3033224"/>
                  </a:lnTo>
                  <a:lnTo>
                    <a:pt x="0" y="3033224"/>
                  </a:lnTo>
                  <a:lnTo>
                    <a:pt x="0" y="0"/>
                  </a:lnTo>
                  <a:close/>
                </a:path>
              </a:pathLst>
            </a:custGeom>
            <a:solidFill>
              <a:schemeClr val="accent2">
                <a:lumMod val="20000"/>
                <a:lumOff val="80000"/>
                <a:alpha val="90000"/>
              </a:schemeClr>
            </a:solidFill>
            <a:ln>
              <a:solidFill>
                <a:schemeClr val="accent2">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Median survival of 72 months</a:t>
              </a:r>
            </a:p>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Greater than 50% rate of Grade 3/4 toxicity</a:t>
              </a:r>
            </a:p>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Flipped dose (IPI1 + NIVO3) reduces toxicity rates</a:t>
              </a:r>
            </a:p>
          </p:txBody>
        </p:sp>
      </p:grpSp>
    </p:spTree>
    <p:extLst>
      <p:ext uri="{BB962C8B-B14F-4D97-AF65-F5344CB8AC3E}">
        <p14:creationId xmlns:p14="http://schemas.microsoft.com/office/powerpoint/2010/main" val="367939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584200" y="1452646"/>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7A04-27B2-4644-A818-F61E81B220C1}"/>
              </a:ext>
            </a:extLst>
          </p:cNvPr>
          <p:cNvSpPr>
            <a:spLocks noGrp="1"/>
          </p:cNvSpPr>
          <p:nvPr>
            <p:ph type="title"/>
          </p:nvPr>
        </p:nvSpPr>
        <p:spPr/>
        <p:txBody>
          <a:bodyPr>
            <a:normAutofit fontScale="90000"/>
          </a:bodyPr>
          <a:lstStyle/>
          <a:p>
            <a:r>
              <a:rPr lang="en-US" dirty="0"/>
              <a:t>Frontline Treatment of Stage IV BRAF-Wild-Type Melanoma: What is the Optimal Combination ICI Regimen?</a:t>
            </a:r>
          </a:p>
        </p:txBody>
      </p:sp>
      <p:grpSp>
        <p:nvGrpSpPr>
          <p:cNvPr id="3" name="Group 2">
            <a:extLst>
              <a:ext uri="{FF2B5EF4-FFF2-40B4-BE49-F238E27FC236}">
                <a16:creationId xmlns:a16="http://schemas.microsoft.com/office/drawing/2014/main" id="{F1AF7514-110A-06FD-7DF6-774777FA31D5}"/>
              </a:ext>
            </a:extLst>
          </p:cNvPr>
          <p:cNvGrpSpPr/>
          <p:nvPr/>
        </p:nvGrpSpPr>
        <p:grpSpPr>
          <a:xfrm>
            <a:off x="1100878" y="1672930"/>
            <a:ext cx="9990243" cy="4552461"/>
            <a:chOff x="1606012" y="1672930"/>
            <a:chExt cx="8127920" cy="4552461"/>
          </a:xfrm>
        </p:grpSpPr>
        <p:sp>
          <p:nvSpPr>
            <p:cNvPr id="4" name="Freeform 3">
              <a:extLst>
                <a:ext uri="{FF2B5EF4-FFF2-40B4-BE49-F238E27FC236}">
                  <a16:creationId xmlns:a16="http://schemas.microsoft.com/office/drawing/2014/main" id="{0BC2D4AA-8966-C8F3-0E85-9C2A31786904}"/>
                </a:ext>
              </a:extLst>
            </p:cNvPr>
            <p:cNvSpPr/>
            <p:nvPr/>
          </p:nvSpPr>
          <p:spPr>
            <a:xfrm>
              <a:off x="1606012" y="1672930"/>
              <a:ext cx="3798093" cy="1519237"/>
            </a:xfrm>
            <a:custGeom>
              <a:avLst/>
              <a:gdLst>
                <a:gd name="connsiteX0" fmla="*/ 0 w 3798093"/>
                <a:gd name="connsiteY0" fmla="*/ 0 h 1519237"/>
                <a:gd name="connsiteX1" fmla="*/ 3798093 w 3798093"/>
                <a:gd name="connsiteY1" fmla="*/ 0 h 1519237"/>
                <a:gd name="connsiteX2" fmla="*/ 3798093 w 3798093"/>
                <a:gd name="connsiteY2" fmla="*/ 1519237 h 1519237"/>
                <a:gd name="connsiteX3" fmla="*/ 0 w 3798093"/>
                <a:gd name="connsiteY3" fmla="*/ 1519237 h 1519237"/>
                <a:gd name="connsiteX4" fmla="*/ 0 w 3798093"/>
                <a:gd name="connsiteY4" fmla="*/ 0 h 151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1519237">
                  <a:moveTo>
                    <a:pt x="0" y="0"/>
                  </a:moveTo>
                  <a:lnTo>
                    <a:pt x="3798093" y="0"/>
                  </a:lnTo>
                  <a:lnTo>
                    <a:pt x="3798093" y="1519237"/>
                  </a:lnTo>
                  <a:lnTo>
                    <a:pt x="0" y="1519237"/>
                  </a:lnTo>
                  <a:lnTo>
                    <a:pt x="0" y="0"/>
                  </a:lnTo>
                  <a:close/>
                </a:path>
              </a:pathLst>
            </a:custGeom>
            <a:solidFill>
              <a:schemeClr val="accent3">
                <a:lumMod val="75000"/>
              </a:schemeClr>
            </a:solidFill>
            <a:ln>
              <a:solidFill>
                <a:schemeClr val="accent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800" b="1" kern="1200" dirty="0"/>
                <a:t>Ipilimumab + nivolumab</a:t>
              </a:r>
            </a:p>
          </p:txBody>
        </p:sp>
        <p:sp>
          <p:nvSpPr>
            <p:cNvPr id="5" name="Freeform 4">
              <a:extLst>
                <a:ext uri="{FF2B5EF4-FFF2-40B4-BE49-F238E27FC236}">
                  <a16:creationId xmlns:a16="http://schemas.microsoft.com/office/drawing/2014/main" id="{ED23363E-230C-2AAF-C5C1-ED99F48660A6}"/>
                </a:ext>
              </a:extLst>
            </p:cNvPr>
            <p:cNvSpPr/>
            <p:nvPr/>
          </p:nvSpPr>
          <p:spPr>
            <a:xfrm>
              <a:off x="1606012" y="3192167"/>
              <a:ext cx="3798093" cy="3033224"/>
            </a:xfrm>
            <a:custGeom>
              <a:avLst/>
              <a:gdLst>
                <a:gd name="connsiteX0" fmla="*/ 0 w 3798093"/>
                <a:gd name="connsiteY0" fmla="*/ 0 h 3033224"/>
                <a:gd name="connsiteX1" fmla="*/ 3798093 w 3798093"/>
                <a:gd name="connsiteY1" fmla="*/ 0 h 3033224"/>
                <a:gd name="connsiteX2" fmla="*/ 3798093 w 3798093"/>
                <a:gd name="connsiteY2" fmla="*/ 3033224 h 3033224"/>
                <a:gd name="connsiteX3" fmla="*/ 0 w 3798093"/>
                <a:gd name="connsiteY3" fmla="*/ 3033224 h 3033224"/>
                <a:gd name="connsiteX4" fmla="*/ 0 w 3798093"/>
                <a:gd name="connsiteY4" fmla="*/ 0 h 303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3033224">
                  <a:moveTo>
                    <a:pt x="0" y="0"/>
                  </a:moveTo>
                  <a:lnTo>
                    <a:pt x="3798093" y="0"/>
                  </a:lnTo>
                  <a:lnTo>
                    <a:pt x="3798093" y="3033224"/>
                  </a:lnTo>
                  <a:lnTo>
                    <a:pt x="0" y="3033224"/>
                  </a:lnTo>
                  <a:lnTo>
                    <a:pt x="0" y="0"/>
                  </a:lnTo>
                  <a:close/>
                </a:path>
              </a:pathLst>
            </a:custGeom>
            <a:solidFill>
              <a:schemeClr val="accent3">
                <a:lumMod val="20000"/>
                <a:lumOff val="80000"/>
                <a:alpha val="90000"/>
              </a:schemeClr>
            </a:solidFill>
            <a:ln>
              <a:solidFill>
                <a:schemeClr val="accent3">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342900" lvl="1" indent="-342900" algn="l" defTabSz="1066800">
                <a:spcBef>
                  <a:spcPct val="0"/>
                </a:spcBef>
                <a:spcAft>
                  <a:spcPts val="600"/>
                </a:spcAft>
                <a:buFont typeface="Arial" panose="020B0604020202020204" pitchFamily="34" charset="0"/>
                <a:buChar char="•"/>
              </a:pPr>
              <a:r>
                <a:rPr lang="en-US" sz="2800" kern="1200" dirty="0">
                  <a:solidFill>
                    <a:schemeClr val="tx1">
                      <a:lumMod val="50000"/>
                    </a:schemeClr>
                  </a:solidFill>
                </a:rPr>
                <a:t>Long-term survival data</a:t>
              </a:r>
            </a:p>
            <a:p>
              <a:pPr marL="342900" lvl="1" indent="-342900" algn="l" defTabSz="1066800">
                <a:spcBef>
                  <a:spcPct val="0"/>
                </a:spcBef>
                <a:spcAft>
                  <a:spcPts val="600"/>
                </a:spcAft>
                <a:buFont typeface="Arial" panose="020B0604020202020204" pitchFamily="34" charset="0"/>
                <a:buChar char="•"/>
              </a:pPr>
              <a:r>
                <a:rPr lang="en-US" sz="2800" kern="1200" dirty="0">
                  <a:solidFill>
                    <a:schemeClr val="tx1">
                      <a:lumMod val="50000"/>
                    </a:schemeClr>
                  </a:solidFill>
                </a:rPr>
                <a:t>Significant toxicity</a:t>
              </a:r>
            </a:p>
            <a:p>
              <a:pPr marL="342900" lvl="1" indent="-342900" algn="l" defTabSz="1066800">
                <a:spcBef>
                  <a:spcPct val="0"/>
                </a:spcBef>
                <a:spcAft>
                  <a:spcPts val="600"/>
                </a:spcAft>
                <a:buFont typeface="Arial" panose="020B0604020202020204" pitchFamily="34" charset="0"/>
                <a:buChar char="•"/>
              </a:pPr>
              <a:r>
                <a:rPr lang="en-US" sz="2800" kern="1200" dirty="0">
                  <a:solidFill>
                    <a:schemeClr val="tx1">
                      <a:lumMod val="50000"/>
                    </a:schemeClr>
                  </a:solidFill>
                </a:rPr>
                <a:t>“Flipped-dose” regimen reduces toxicity and appears to maintain efficacy</a:t>
              </a:r>
            </a:p>
            <a:p>
              <a:pPr marL="342900" lvl="1" indent="-342900" algn="l" defTabSz="1066800">
                <a:spcBef>
                  <a:spcPct val="0"/>
                </a:spcBef>
                <a:spcAft>
                  <a:spcPts val="600"/>
                </a:spcAft>
                <a:buFont typeface="Arial" panose="020B0604020202020204" pitchFamily="34" charset="0"/>
                <a:buChar char="•"/>
              </a:pPr>
              <a:endParaRPr lang="en-US" sz="2800" kern="1200" dirty="0">
                <a:solidFill>
                  <a:schemeClr val="tx1">
                    <a:lumMod val="50000"/>
                  </a:schemeClr>
                </a:solidFill>
              </a:endParaRPr>
            </a:p>
          </p:txBody>
        </p:sp>
        <p:sp>
          <p:nvSpPr>
            <p:cNvPr id="6" name="Freeform 5">
              <a:extLst>
                <a:ext uri="{FF2B5EF4-FFF2-40B4-BE49-F238E27FC236}">
                  <a16:creationId xmlns:a16="http://schemas.microsoft.com/office/drawing/2014/main" id="{66B4748C-4E98-2823-09CF-B2E377EC6386}"/>
                </a:ext>
              </a:extLst>
            </p:cNvPr>
            <p:cNvSpPr/>
            <p:nvPr/>
          </p:nvSpPr>
          <p:spPr>
            <a:xfrm>
              <a:off x="5935839" y="1672930"/>
              <a:ext cx="3798093" cy="1519237"/>
            </a:xfrm>
            <a:custGeom>
              <a:avLst/>
              <a:gdLst>
                <a:gd name="connsiteX0" fmla="*/ 0 w 3798093"/>
                <a:gd name="connsiteY0" fmla="*/ 0 h 1519237"/>
                <a:gd name="connsiteX1" fmla="*/ 3798093 w 3798093"/>
                <a:gd name="connsiteY1" fmla="*/ 0 h 1519237"/>
                <a:gd name="connsiteX2" fmla="*/ 3798093 w 3798093"/>
                <a:gd name="connsiteY2" fmla="*/ 1519237 h 1519237"/>
                <a:gd name="connsiteX3" fmla="*/ 0 w 3798093"/>
                <a:gd name="connsiteY3" fmla="*/ 1519237 h 1519237"/>
                <a:gd name="connsiteX4" fmla="*/ 0 w 3798093"/>
                <a:gd name="connsiteY4" fmla="*/ 0 h 151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1519237">
                  <a:moveTo>
                    <a:pt x="0" y="0"/>
                  </a:moveTo>
                  <a:lnTo>
                    <a:pt x="3798093" y="0"/>
                  </a:lnTo>
                  <a:lnTo>
                    <a:pt x="3798093" y="1519237"/>
                  </a:lnTo>
                  <a:lnTo>
                    <a:pt x="0" y="1519237"/>
                  </a:lnTo>
                  <a:lnTo>
                    <a:pt x="0" y="0"/>
                  </a:lnTo>
                  <a:close/>
                </a:path>
              </a:pathLst>
            </a:custGeom>
            <a:solidFill>
              <a:schemeClr val="accent2">
                <a:lumMod val="75000"/>
              </a:schemeClr>
            </a:solidFill>
            <a:ln>
              <a:solidFill>
                <a:schemeClr val="accent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800" b="1" kern="1200" dirty="0"/>
                <a:t>Nivolumab + </a:t>
              </a:r>
              <a:r>
                <a:rPr lang="en-US" sz="2800" b="1" kern="1200" dirty="0" err="1"/>
                <a:t>relatlimab</a:t>
              </a:r>
              <a:endParaRPr lang="en-US" sz="2800" b="1" kern="1200" dirty="0"/>
            </a:p>
          </p:txBody>
        </p:sp>
        <p:sp>
          <p:nvSpPr>
            <p:cNvPr id="8" name="Freeform 7">
              <a:extLst>
                <a:ext uri="{FF2B5EF4-FFF2-40B4-BE49-F238E27FC236}">
                  <a16:creationId xmlns:a16="http://schemas.microsoft.com/office/drawing/2014/main" id="{927DB695-2043-66E9-336C-58321EECD719}"/>
                </a:ext>
              </a:extLst>
            </p:cNvPr>
            <p:cNvSpPr/>
            <p:nvPr/>
          </p:nvSpPr>
          <p:spPr>
            <a:xfrm>
              <a:off x="5935839" y="3192167"/>
              <a:ext cx="3798093" cy="3033224"/>
            </a:xfrm>
            <a:custGeom>
              <a:avLst/>
              <a:gdLst>
                <a:gd name="connsiteX0" fmla="*/ 0 w 3798093"/>
                <a:gd name="connsiteY0" fmla="*/ 0 h 3033224"/>
                <a:gd name="connsiteX1" fmla="*/ 3798093 w 3798093"/>
                <a:gd name="connsiteY1" fmla="*/ 0 h 3033224"/>
                <a:gd name="connsiteX2" fmla="*/ 3798093 w 3798093"/>
                <a:gd name="connsiteY2" fmla="*/ 3033224 h 3033224"/>
                <a:gd name="connsiteX3" fmla="*/ 0 w 3798093"/>
                <a:gd name="connsiteY3" fmla="*/ 3033224 h 3033224"/>
                <a:gd name="connsiteX4" fmla="*/ 0 w 3798093"/>
                <a:gd name="connsiteY4" fmla="*/ 0 h 303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3033224">
                  <a:moveTo>
                    <a:pt x="0" y="0"/>
                  </a:moveTo>
                  <a:lnTo>
                    <a:pt x="3798093" y="0"/>
                  </a:lnTo>
                  <a:lnTo>
                    <a:pt x="3798093" y="3033224"/>
                  </a:lnTo>
                  <a:lnTo>
                    <a:pt x="0" y="3033224"/>
                  </a:lnTo>
                  <a:lnTo>
                    <a:pt x="0" y="0"/>
                  </a:lnTo>
                  <a:close/>
                </a:path>
              </a:pathLst>
            </a:custGeom>
            <a:solidFill>
              <a:schemeClr val="accent2">
                <a:lumMod val="20000"/>
                <a:lumOff val="80000"/>
                <a:alpha val="90000"/>
              </a:schemeClr>
            </a:solidFill>
            <a:ln>
              <a:solidFill>
                <a:schemeClr val="accent2">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342900" lvl="1" indent="-342900" algn="l" defTabSz="1066800">
                <a:spcBef>
                  <a:spcPct val="0"/>
                </a:spcBef>
                <a:spcAft>
                  <a:spcPts val="600"/>
                </a:spcAft>
                <a:buFont typeface="Arial" panose="020B0604020202020204" pitchFamily="34" charset="0"/>
                <a:buChar char="•"/>
              </a:pPr>
              <a:r>
                <a:rPr lang="en-US" sz="2800" kern="1200" dirty="0">
                  <a:solidFill>
                    <a:schemeClr val="tx1">
                      <a:lumMod val="50000"/>
                    </a:schemeClr>
                  </a:solidFill>
                </a:rPr>
                <a:t>Shorter long-term survival data</a:t>
              </a:r>
            </a:p>
            <a:p>
              <a:pPr marL="342900" lvl="1" indent="-342900" algn="l" defTabSz="1066800">
                <a:spcBef>
                  <a:spcPct val="0"/>
                </a:spcBef>
                <a:spcAft>
                  <a:spcPts val="600"/>
                </a:spcAft>
                <a:buFont typeface="Arial" panose="020B0604020202020204" pitchFamily="34" charset="0"/>
                <a:buChar char="•"/>
              </a:pPr>
              <a:r>
                <a:rPr lang="en-US" sz="2800" kern="1200" dirty="0">
                  <a:solidFill>
                    <a:schemeClr val="tx1">
                      <a:lumMod val="50000"/>
                    </a:schemeClr>
                  </a:solidFill>
                </a:rPr>
                <a:t>Reduced toxicity versus ipilimumab + nivolumab</a:t>
              </a:r>
            </a:p>
          </p:txBody>
        </p:sp>
      </p:grpSp>
    </p:spTree>
    <p:extLst>
      <p:ext uri="{BB962C8B-B14F-4D97-AF65-F5344CB8AC3E}">
        <p14:creationId xmlns:p14="http://schemas.microsoft.com/office/powerpoint/2010/main" val="301961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chor="t">
            <a:normAutofit/>
          </a:bodyPr>
          <a:lstStyle/>
          <a:p>
            <a:r>
              <a:rPr lang="en-US" sz="2800" dirty="0"/>
              <a:t>Nivolumab + </a:t>
            </a:r>
            <a:r>
              <a:rPr lang="en-US" sz="2800" dirty="0" err="1"/>
              <a:t>Relatlimab</a:t>
            </a:r>
            <a:r>
              <a:rPr lang="en-US" sz="2800" dirty="0"/>
              <a:t> Progression-Free Survival in RELATIVITY-047</a:t>
            </a:r>
          </a:p>
        </p:txBody>
      </p:sp>
      <p:sp>
        <p:nvSpPr>
          <p:cNvPr id="4" name="Footer Placeholder 3">
            <a:extLst>
              <a:ext uri="{FF2B5EF4-FFF2-40B4-BE49-F238E27FC236}">
                <a16:creationId xmlns:a16="http://schemas.microsoft.com/office/drawing/2014/main" id="{21BA5E27-DA47-20FB-9D05-A83AEA1EDAEC}"/>
              </a:ext>
            </a:extLst>
          </p:cNvPr>
          <p:cNvSpPr>
            <a:spLocks noGrp="1"/>
          </p:cNvSpPr>
          <p:nvPr>
            <p:ph type="ftr" sz="quarter" idx="3"/>
          </p:nvPr>
        </p:nvSpPr>
        <p:spPr>
          <a:xfrm>
            <a:off x="609600" y="6356350"/>
            <a:ext cx="11137900" cy="442913"/>
          </a:xfrm>
        </p:spPr>
        <p:txBody>
          <a:bodyPr/>
          <a:lstStyle/>
          <a:p>
            <a:r>
              <a:rPr lang="en-US" sz="1050" dirty="0"/>
              <a:t>RELATIVITY-047 (NCT03470922). Median follow-up: 25.3 months.</a:t>
            </a:r>
          </a:p>
          <a:p>
            <a:r>
              <a:rPr lang="en-US" sz="1050" dirty="0"/>
              <a:t>Descriptive analysis. Statistical model for HR: stratified Cox proportional hazard model. Stratified by LAG-3, </a:t>
            </a:r>
            <a:r>
              <a:rPr lang="en-US" sz="1050" i="1" dirty="0"/>
              <a:t>BRAF</a:t>
            </a:r>
            <a:r>
              <a:rPr lang="en-US" sz="1050" dirty="0"/>
              <a:t> mutation status, and AJCC M stage. PD-L1 was removed because it led to subgroups with &lt; 10 patients. AJCC, American Joint Committee on Cancer; HR, hazard ratio; </a:t>
            </a:r>
            <a:r>
              <a:rPr lang="en-US" sz="1050" dirty="0" err="1"/>
              <a:t>mPFS</a:t>
            </a:r>
            <a:r>
              <a:rPr lang="en-US" sz="1050" dirty="0"/>
              <a:t>, median progression-free survival; NIVO, nivolumab; RELA, </a:t>
            </a:r>
            <a:r>
              <a:rPr lang="en-US" sz="1050" dirty="0" err="1"/>
              <a:t>relatlimab</a:t>
            </a:r>
            <a:r>
              <a:rPr lang="en-US" sz="1050" dirty="0"/>
              <a:t>.
</a:t>
            </a:r>
            <a:r>
              <a:rPr lang="en-US" sz="1050" dirty="0" err="1"/>
              <a:t>Tawbi</a:t>
            </a:r>
            <a:r>
              <a:rPr lang="en-US" sz="1050" dirty="0"/>
              <a:t> HA, et al. ASCO 2023. Abstract 9502.</a:t>
            </a:r>
          </a:p>
        </p:txBody>
      </p:sp>
      <p:grpSp>
        <p:nvGrpSpPr>
          <p:cNvPr id="12" name="Group 11">
            <a:extLst>
              <a:ext uri="{FF2B5EF4-FFF2-40B4-BE49-F238E27FC236}">
                <a16:creationId xmlns:a16="http://schemas.microsoft.com/office/drawing/2014/main" id="{06674931-5DED-6D0C-8501-054AC309211F}"/>
              </a:ext>
            </a:extLst>
          </p:cNvPr>
          <p:cNvGrpSpPr/>
          <p:nvPr/>
        </p:nvGrpSpPr>
        <p:grpSpPr>
          <a:xfrm>
            <a:off x="1452283" y="1183341"/>
            <a:ext cx="9565606" cy="4724915"/>
            <a:chOff x="1788459" y="1199634"/>
            <a:chExt cx="9049870" cy="4470169"/>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801904" y="1734668"/>
              <a:ext cx="9036425" cy="380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77295E17-2A32-A459-E295-A2BC4C06D6B2}"/>
                </a:ext>
              </a:extLst>
            </p:cNvPr>
            <p:cNvSpPr txBox="1"/>
            <p:nvPr/>
          </p:nvSpPr>
          <p:spPr>
            <a:xfrm>
              <a:off x="4080061" y="1199634"/>
              <a:ext cx="4031877" cy="400110"/>
            </a:xfrm>
            <a:prstGeom prst="rect">
              <a:avLst/>
            </a:prstGeom>
            <a:solidFill>
              <a:schemeClr val="accent2">
                <a:lumMod val="20000"/>
                <a:lumOff val="80000"/>
              </a:schemeClr>
            </a:solidFill>
            <a:ln>
              <a:solidFill>
                <a:schemeClr val="accent2"/>
              </a:solidFill>
            </a:ln>
          </p:spPr>
          <p:txBody>
            <a:bodyPr wrap="square">
              <a:spAutoFit/>
            </a:bodyPr>
            <a:lstStyle/>
            <a:p>
              <a:pPr algn="ctr"/>
              <a:r>
                <a:rPr lang="en-US" sz="2000" b="1" dirty="0">
                  <a:solidFill>
                    <a:schemeClr val="accent2">
                      <a:lumMod val="50000"/>
                    </a:schemeClr>
                  </a:solidFill>
                </a:rPr>
                <a:t>Updated Primary Endpoint</a:t>
              </a:r>
            </a:p>
          </p:txBody>
        </p:sp>
        <p:sp>
          <p:nvSpPr>
            <p:cNvPr id="10" name="Rectangle 9">
              <a:extLst>
                <a:ext uri="{FF2B5EF4-FFF2-40B4-BE49-F238E27FC236}">
                  <a16:creationId xmlns:a16="http://schemas.microsoft.com/office/drawing/2014/main" id="{04801C8E-2F03-D2BF-02E2-A6E302923A35}"/>
                </a:ext>
              </a:extLst>
            </p:cNvPr>
            <p:cNvSpPr/>
            <p:nvPr/>
          </p:nvSpPr>
          <p:spPr>
            <a:xfrm>
              <a:off x="1788459" y="1694329"/>
              <a:ext cx="2931459" cy="366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9CB731-1B77-7155-C28C-CC56489494C6}"/>
                </a:ext>
              </a:extLst>
            </p:cNvPr>
            <p:cNvSpPr/>
            <p:nvPr/>
          </p:nvSpPr>
          <p:spPr>
            <a:xfrm>
              <a:off x="1801905" y="5303188"/>
              <a:ext cx="1290920" cy="366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4643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chor="t">
            <a:normAutofit/>
          </a:bodyPr>
          <a:lstStyle/>
          <a:p>
            <a:r>
              <a:rPr lang="en-US" sz="2800" dirty="0"/>
              <a:t>Nivolumab + </a:t>
            </a:r>
            <a:r>
              <a:rPr lang="en-US" sz="2800" dirty="0" err="1"/>
              <a:t>Relatlimab</a:t>
            </a:r>
            <a:r>
              <a:rPr lang="en-US" sz="2800" dirty="0"/>
              <a:t> Overall Survival in RELATIVITY-047</a:t>
            </a:r>
          </a:p>
        </p:txBody>
      </p:sp>
      <p:sp>
        <p:nvSpPr>
          <p:cNvPr id="4" name="Footer Placeholder 3">
            <a:extLst>
              <a:ext uri="{FF2B5EF4-FFF2-40B4-BE49-F238E27FC236}">
                <a16:creationId xmlns:a16="http://schemas.microsoft.com/office/drawing/2014/main" id="{021C4B73-E268-9679-2179-31278EEB7F3B}"/>
              </a:ext>
            </a:extLst>
          </p:cNvPr>
          <p:cNvSpPr>
            <a:spLocks noGrp="1"/>
          </p:cNvSpPr>
          <p:nvPr>
            <p:ph type="ftr" sz="quarter" idx="3"/>
          </p:nvPr>
        </p:nvSpPr>
        <p:spPr>
          <a:xfrm>
            <a:off x="609600" y="6356350"/>
            <a:ext cx="11049000" cy="442913"/>
          </a:xfrm>
        </p:spPr>
        <p:txBody>
          <a:bodyPr/>
          <a:lstStyle/>
          <a:p>
            <a:r>
              <a:rPr lang="en-US" sz="1050" dirty="0"/>
              <a:t>RELATIVITY-047 (NCT03470922). Median follow-up: 25.3 months.</a:t>
            </a:r>
          </a:p>
          <a:p>
            <a:r>
              <a:rPr lang="en-US" sz="1050" dirty="0"/>
              <a:t>Descriptive analysis. Statistical model for HR: stratified Cox proportional hazard model. Stratified by LAG-3, </a:t>
            </a:r>
            <a:r>
              <a:rPr lang="en-US" sz="1050" i="1" dirty="0"/>
              <a:t>BRAF</a:t>
            </a:r>
            <a:r>
              <a:rPr lang="en-US" sz="1050" dirty="0"/>
              <a:t> mutation status, and AJCC M stage. PD-L1 was removed because it led to subgroups with &lt; 10 patients. </a:t>
            </a:r>
            <a:r>
              <a:rPr lang="en-US" sz="1050" dirty="0" err="1"/>
              <a:t>mOS</a:t>
            </a:r>
            <a:r>
              <a:rPr lang="en-US" sz="1050" dirty="0"/>
              <a:t>, median overall survival; NR, not reached; OS, overall survival.
</a:t>
            </a:r>
            <a:r>
              <a:rPr lang="en-US" sz="1050" dirty="0" err="1"/>
              <a:t>Tawbi</a:t>
            </a:r>
            <a:r>
              <a:rPr lang="en-US" sz="1050" dirty="0"/>
              <a:t> HA, et al. ASCO 2023. Abstract 9502</a:t>
            </a:r>
          </a:p>
        </p:txBody>
      </p:sp>
      <p:sp>
        <p:nvSpPr>
          <p:cNvPr id="5" name="TextBox 4">
            <a:extLst>
              <a:ext uri="{FF2B5EF4-FFF2-40B4-BE49-F238E27FC236}">
                <a16:creationId xmlns:a16="http://schemas.microsoft.com/office/drawing/2014/main" id="{8ED3C7BB-8FD2-059F-3B75-E6CD0D78D456}"/>
              </a:ext>
            </a:extLst>
          </p:cNvPr>
          <p:cNvSpPr txBox="1"/>
          <p:nvPr/>
        </p:nvSpPr>
        <p:spPr>
          <a:xfrm>
            <a:off x="3874479" y="1183341"/>
            <a:ext cx="4261647" cy="400110"/>
          </a:xfrm>
          <a:prstGeom prst="rect">
            <a:avLst/>
          </a:prstGeom>
          <a:solidFill>
            <a:schemeClr val="accent2">
              <a:lumMod val="20000"/>
              <a:lumOff val="80000"/>
            </a:schemeClr>
          </a:solidFill>
          <a:ln>
            <a:solidFill>
              <a:schemeClr val="accent2"/>
            </a:solidFill>
          </a:ln>
        </p:spPr>
        <p:txBody>
          <a:bodyPr wrap="square">
            <a:spAutoFit/>
          </a:bodyPr>
          <a:lstStyle/>
          <a:p>
            <a:pPr algn="ctr"/>
            <a:r>
              <a:rPr lang="en-US" sz="2000" b="1" dirty="0">
                <a:solidFill>
                  <a:schemeClr val="accent2">
                    <a:lumMod val="50000"/>
                  </a:schemeClr>
                </a:solidFill>
              </a:rPr>
              <a:t>Updated Secondary Endpoint</a:t>
            </a:r>
          </a:p>
        </p:txBody>
      </p:sp>
      <p:grpSp>
        <p:nvGrpSpPr>
          <p:cNvPr id="17" name="Group 16">
            <a:extLst>
              <a:ext uri="{FF2B5EF4-FFF2-40B4-BE49-F238E27FC236}">
                <a16:creationId xmlns:a16="http://schemas.microsoft.com/office/drawing/2014/main" id="{B07F15D9-516C-7BA5-763D-ABC011A4016E}"/>
              </a:ext>
            </a:extLst>
          </p:cNvPr>
          <p:cNvGrpSpPr/>
          <p:nvPr/>
        </p:nvGrpSpPr>
        <p:grpSpPr>
          <a:xfrm>
            <a:off x="1452283" y="1644805"/>
            <a:ext cx="9778425" cy="4263451"/>
            <a:chOff x="1452283" y="1644805"/>
            <a:chExt cx="9778425" cy="4263451"/>
          </a:xfrm>
        </p:grpSpPr>
        <p:pic>
          <p:nvPicPr>
            <p:cNvPr id="6" name="Picture 2">
              <a:extLst>
                <a:ext uri="{FF2B5EF4-FFF2-40B4-BE49-F238E27FC236}">
                  <a16:creationId xmlns:a16="http://schemas.microsoft.com/office/drawing/2014/main" id="{6AEAF7EC-C01C-8D7A-F9E2-20C87351D9AE}"/>
                </a:ext>
              </a:extLst>
            </p:cNvPr>
            <p:cNvPicPr>
              <a:picLocks noChangeAspect="1" noChangeArrowheads="1"/>
            </p:cNvPicPr>
            <p:nvPr/>
          </p:nvPicPr>
          <p:blipFill rotWithShape="1">
            <a:blip r:embed="rId2" cstate="screen">
              <a:alphaModFix/>
              <a:extLst>
                <a:ext uri="{28A0092B-C50C-407E-A947-70E740481C1C}">
                  <a14:useLocalDpi xmlns:a14="http://schemas.microsoft.com/office/drawing/2010/main"/>
                </a:ext>
              </a:extLst>
            </a:blip>
            <a:srcRect/>
            <a:stretch/>
          </p:blipFill>
          <p:spPr bwMode="auto">
            <a:xfrm>
              <a:off x="1665136" y="1719385"/>
              <a:ext cx="9565572" cy="4040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3AA6E0DF-2E6C-FC6F-51AF-267FF41EC187}"/>
                </a:ext>
              </a:extLst>
            </p:cNvPr>
            <p:cNvSpPr/>
            <p:nvPr/>
          </p:nvSpPr>
          <p:spPr>
            <a:xfrm>
              <a:off x="1452283" y="1706228"/>
              <a:ext cx="3098518" cy="3875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1D30BBE-1222-95F0-3E44-26BE2113DA7C}"/>
                </a:ext>
              </a:extLst>
            </p:cNvPr>
            <p:cNvSpPr/>
            <p:nvPr/>
          </p:nvSpPr>
          <p:spPr>
            <a:xfrm>
              <a:off x="1466495" y="5520748"/>
              <a:ext cx="1364487" cy="3875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0A2064-517C-B199-C532-2A98D3D22603}"/>
                </a:ext>
              </a:extLst>
            </p:cNvPr>
            <p:cNvSpPr/>
            <p:nvPr/>
          </p:nvSpPr>
          <p:spPr>
            <a:xfrm>
              <a:off x="6646127" y="1644805"/>
              <a:ext cx="3791414" cy="14329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E954A39F-6A2F-62D1-DB9D-66F73B4749F5}"/>
                </a:ext>
              </a:extLst>
            </p:cNvPr>
            <p:cNvPicPr>
              <a:picLocks noChangeAspect="1" noChangeArrowheads="1"/>
            </p:cNvPicPr>
            <p:nvPr/>
          </p:nvPicPr>
          <p:blipFill rotWithShape="1">
            <a:blip r:embed="rId3" cstate="screen">
              <a:alphaModFix/>
              <a:extLst>
                <a:ext uri="{28A0092B-C50C-407E-A947-70E740481C1C}">
                  <a14:useLocalDpi xmlns:a14="http://schemas.microsoft.com/office/drawing/2010/main"/>
                </a:ext>
              </a:extLst>
            </a:blip>
            <a:srcRect/>
            <a:stretch/>
          </p:blipFill>
          <p:spPr bwMode="auto">
            <a:xfrm>
              <a:off x="6646815" y="1715410"/>
              <a:ext cx="3422468" cy="131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B89598D-0212-72C3-35B9-45D8BC96364E}"/>
              </a:ext>
            </a:extLst>
          </p:cNvPr>
          <p:cNvGrpSpPr/>
          <p:nvPr/>
        </p:nvGrpSpPr>
        <p:grpSpPr>
          <a:xfrm>
            <a:off x="609600" y="839742"/>
            <a:ext cx="7502194" cy="2820119"/>
            <a:chOff x="40105" y="2935705"/>
            <a:chExt cx="5200316" cy="1784738"/>
          </a:xfrm>
        </p:grpSpPr>
        <p:pic>
          <p:nvPicPr>
            <p:cNvPr id="10" name="Picture 9">
              <a:extLst>
                <a:ext uri="{FF2B5EF4-FFF2-40B4-BE49-F238E27FC236}">
                  <a16:creationId xmlns:a16="http://schemas.microsoft.com/office/drawing/2014/main" id="{FF873C99-E2E0-DBE8-319C-CE12A4A43786}"/>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109655" y="3027659"/>
              <a:ext cx="5087987" cy="1692784"/>
            </a:xfrm>
            <a:prstGeom prst="rect">
              <a:avLst/>
            </a:prstGeom>
          </p:spPr>
        </p:pic>
        <p:sp>
          <p:nvSpPr>
            <p:cNvPr id="8" name="Rectangle 7">
              <a:extLst>
                <a:ext uri="{FF2B5EF4-FFF2-40B4-BE49-F238E27FC236}">
                  <a16:creationId xmlns:a16="http://schemas.microsoft.com/office/drawing/2014/main" id="{BBB793B8-63DF-201B-EA4F-D927F0199E40}"/>
                </a:ext>
              </a:extLst>
            </p:cNvPr>
            <p:cNvSpPr/>
            <p:nvPr/>
          </p:nvSpPr>
          <p:spPr>
            <a:xfrm>
              <a:off x="861951" y="3444633"/>
              <a:ext cx="1043066" cy="2930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13A5C"/>
                  </a:solidFill>
                </a:rPr>
                <a:t>nivolumab + ipilimumab</a:t>
              </a:r>
            </a:p>
          </p:txBody>
        </p:sp>
        <p:sp>
          <p:nvSpPr>
            <p:cNvPr id="9" name="Rectangle 8">
              <a:extLst>
                <a:ext uri="{FF2B5EF4-FFF2-40B4-BE49-F238E27FC236}">
                  <a16:creationId xmlns:a16="http://schemas.microsoft.com/office/drawing/2014/main" id="{EB8F36B5-FC5F-1C9F-D829-48E9D763D3A4}"/>
                </a:ext>
              </a:extLst>
            </p:cNvPr>
            <p:cNvSpPr/>
            <p:nvPr/>
          </p:nvSpPr>
          <p:spPr>
            <a:xfrm>
              <a:off x="775017" y="3828852"/>
              <a:ext cx="919747" cy="2930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7099A6"/>
                  </a:solidFill>
                </a:rPr>
                <a:t>nivolumab</a:t>
              </a:r>
            </a:p>
          </p:txBody>
        </p:sp>
        <p:sp>
          <p:nvSpPr>
            <p:cNvPr id="11" name="Rectangle 10">
              <a:extLst>
                <a:ext uri="{FF2B5EF4-FFF2-40B4-BE49-F238E27FC236}">
                  <a16:creationId xmlns:a16="http://schemas.microsoft.com/office/drawing/2014/main" id="{FECB7904-99C4-2444-52D6-93AEBA8ACF74}"/>
                </a:ext>
              </a:extLst>
            </p:cNvPr>
            <p:cNvSpPr/>
            <p:nvPr/>
          </p:nvSpPr>
          <p:spPr>
            <a:xfrm>
              <a:off x="555081" y="4147533"/>
              <a:ext cx="919747" cy="2930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767676"/>
                  </a:solidFill>
                </a:rPr>
                <a:t>ipilimumab</a:t>
              </a:r>
            </a:p>
          </p:txBody>
        </p:sp>
        <p:sp>
          <p:nvSpPr>
            <p:cNvPr id="13" name="Rectangle 12">
              <a:extLst>
                <a:ext uri="{FF2B5EF4-FFF2-40B4-BE49-F238E27FC236}">
                  <a16:creationId xmlns:a16="http://schemas.microsoft.com/office/drawing/2014/main" id="{3E3A02C3-CC62-5F71-909A-D38ACF2EF409}"/>
                </a:ext>
              </a:extLst>
            </p:cNvPr>
            <p:cNvSpPr/>
            <p:nvPr/>
          </p:nvSpPr>
          <p:spPr>
            <a:xfrm>
              <a:off x="3700379" y="2935705"/>
              <a:ext cx="1540042" cy="8146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AC3E3C-EC74-563A-BBA4-61BABD88B435}"/>
                </a:ext>
              </a:extLst>
            </p:cNvPr>
            <p:cNvSpPr/>
            <p:nvPr/>
          </p:nvSpPr>
          <p:spPr>
            <a:xfrm>
              <a:off x="40105" y="4571612"/>
              <a:ext cx="355600" cy="1488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1525C4D7-D679-52FB-DF37-42D81FD65D1B}"/>
              </a:ext>
            </a:extLst>
          </p:cNvPr>
          <p:cNvGrpSpPr/>
          <p:nvPr/>
        </p:nvGrpSpPr>
        <p:grpSpPr>
          <a:xfrm>
            <a:off x="4037819" y="3620710"/>
            <a:ext cx="7818792" cy="3022955"/>
            <a:chOff x="6677463" y="2807338"/>
            <a:chExt cx="4972221" cy="1913105"/>
          </a:xfrm>
        </p:grpSpPr>
        <p:pic>
          <p:nvPicPr>
            <p:cNvPr id="12" name="Picture 11">
              <a:extLst>
                <a:ext uri="{FF2B5EF4-FFF2-40B4-BE49-F238E27FC236}">
                  <a16:creationId xmlns:a16="http://schemas.microsoft.com/office/drawing/2014/main" id="{2B4144B0-1B3E-DBF0-4262-6242D2A53DD2}"/>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p:blipFill>
          <p:spPr>
            <a:xfrm>
              <a:off x="6681538" y="3047826"/>
              <a:ext cx="4955382" cy="1665945"/>
            </a:xfrm>
            <a:prstGeom prst="rect">
              <a:avLst/>
            </a:prstGeom>
          </p:spPr>
        </p:pic>
        <p:sp>
          <p:nvSpPr>
            <p:cNvPr id="17" name="Rectangle 16">
              <a:extLst>
                <a:ext uri="{FF2B5EF4-FFF2-40B4-BE49-F238E27FC236}">
                  <a16:creationId xmlns:a16="http://schemas.microsoft.com/office/drawing/2014/main" id="{C5A0F60A-1E7E-B565-017A-F1B42C938E21}"/>
                </a:ext>
              </a:extLst>
            </p:cNvPr>
            <p:cNvSpPr/>
            <p:nvPr/>
          </p:nvSpPr>
          <p:spPr>
            <a:xfrm>
              <a:off x="9813694" y="3820402"/>
              <a:ext cx="919747" cy="2930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7099A6"/>
                  </a:solidFill>
                </a:rPr>
                <a:t>nivolumab</a:t>
              </a:r>
            </a:p>
          </p:txBody>
        </p:sp>
        <p:sp>
          <p:nvSpPr>
            <p:cNvPr id="18" name="Rectangle 17">
              <a:extLst>
                <a:ext uri="{FF2B5EF4-FFF2-40B4-BE49-F238E27FC236}">
                  <a16:creationId xmlns:a16="http://schemas.microsoft.com/office/drawing/2014/main" id="{DAD38FBC-9841-6A84-15A5-031A984EFA24}"/>
                </a:ext>
              </a:extLst>
            </p:cNvPr>
            <p:cNvSpPr/>
            <p:nvPr/>
          </p:nvSpPr>
          <p:spPr>
            <a:xfrm>
              <a:off x="9813693" y="4120558"/>
              <a:ext cx="919747" cy="2930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767676"/>
                  </a:solidFill>
                </a:rPr>
                <a:t>ipilimumab</a:t>
              </a:r>
            </a:p>
          </p:txBody>
        </p:sp>
        <p:sp>
          <p:nvSpPr>
            <p:cNvPr id="19" name="Rectangle 18">
              <a:extLst>
                <a:ext uri="{FF2B5EF4-FFF2-40B4-BE49-F238E27FC236}">
                  <a16:creationId xmlns:a16="http://schemas.microsoft.com/office/drawing/2014/main" id="{2EB96D25-0E7B-9B14-A075-B86E3CD3105D}"/>
                </a:ext>
              </a:extLst>
            </p:cNvPr>
            <p:cNvSpPr/>
            <p:nvPr/>
          </p:nvSpPr>
          <p:spPr>
            <a:xfrm>
              <a:off x="10273569" y="2807338"/>
              <a:ext cx="1376115" cy="8146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2735733-D22F-855F-F217-BCD0178381B6}"/>
                </a:ext>
              </a:extLst>
            </p:cNvPr>
            <p:cNvSpPr/>
            <p:nvPr/>
          </p:nvSpPr>
          <p:spPr>
            <a:xfrm>
              <a:off x="6677463" y="4571612"/>
              <a:ext cx="355600" cy="1488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128035-D3C8-643E-97C6-855CE10BC339}"/>
                </a:ext>
              </a:extLst>
            </p:cNvPr>
            <p:cNvSpPr/>
            <p:nvPr/>
          </p:nvSpPr>
          <p:spPr>
            <a:xfrm>
              <a:off x="9821660" y="3398133"/>
              <a:ext cx="1014210" cy="2930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13A5C"/>
                  </a:solidFill>
                </a:rPr>
                <a:t>nivolumab + ipilimumab</a:t>
              </a:r>
            </a:p>
          </p:txBody>
        </p:sp>
      </p:grpSp>
      <p:sp>
        <p:nvSpPr>
          <p:cNvPr id="2" name="Title 1">
            <a:extLst>
              <a:ext uri="{FF2B5EF4-FFF2-40B4-BE49-F238E27FC236}">
                <a16:creationId xmlns:a16="http://schemas.microsoft.com/office/drawing/2014/main" id="{5833927A-D854-4813-A0FE-B355C537A594}"/>
              </a:ext>
            </a:extLst>
          </p:cNvPr>
          <p:cNvSpPr>
            <a:spLocks noGrp="1"/>
          </p:cNvSpPr>
          <p:nvPr>
            <p:ph type="title"/>
          </p:nvPr>
        </p:nvSpPr>
        <p:spPr>
          <a:xfrm>
            <a:off x="609600" y="199505"/>
            <a:ext cx="11074400" cy="1185577"/>
          </a:xfrm>
        </p:spPr>
        <p:txBody>
          <a:bodyPr anchor="t">
            <a:noAutofit/>
          </a:bodyPr>
          <a:lstStyle/>
          <a:p>
            <a:r>
              <a:rPr lang="en-US" sz="2800" dirty="0"/>
              <a:t>Ipilimumab + Nivolumab Survival Benefit in </a:t>
            </a:r>
            <a:r>
              <a:rPr lang="en-US" sz="2800" dirty="0" err="1"/>
              <a:t>CheckMate</a:t>
            </a:r>
            <a:r>
              <a:rPr lang="en-US" sz="2800" dirty="0"/>
              <a:t> 067</a:t>
            </a:r>
          </a:p>
        </p:txBody>
      </p:sp>
      <p:sp>
        <p:nvSpPr>
          <p:cNvPr id="3" name="Content Placeholder 2">
            <a:extLst>
              <a:ext uri="{FF2B5EF4-FFF2-40B4-BE49-F238E27FC236}">
                <a16:creationId xmlns:a16="http://schemas.microsoft.com/office/drawing/2014/main" id="{CF87B209-A439-4C9E-9B2E-5BD270999D8B}"/>
              </a:ext>
            </a:extLst>
          </p:cNvPr>
          <p:cNvSpPr>
            <a:spLocks noGrp="1"/>
          </p:cNvSpPr>
          <p:nvPr>
            <p:ph idx="4294967295"/>
          </p:nvPr>
        </p:nvSpPr>
        <p:spPr>
          <a:xfrm>
            <a:off x="2805901" y="939882"/>
            <a:ext cx="3805238" cy="477520"/>
          </a:xfrm>
          <a:solidFill>
            <a:schemeClr val="accent2">
              <a:lumMod val="20000"/>
              <a:lumOff val="80000"/>
            </a:schemeClr>
          </a:solidFill>
          <a:ln>
            <a:solidFill>
              <a:schemeClr val="accent2"/>
            </a:solidFill>
          </a:ln>
        </p:spPr>
        <p:txBody>
          <a:bodyPr anchor="ctr">
            <a:normAutofit fontScale="92500"/>
          </a:bodyPr>
          <a:lstStyle/>
          <a:p>
            <a:pPr marL="0" indent="0" algn="ctr">
              <a:buNone/>
            </a:pPr>
            <a:r>
              <a:rPr lang="en-US" b="1" dirty="0">
                <a:solidFill>
                  <a:schemeClr val="accent2">
                    <a:lumMod val="50000"/>
                  </a:schemeClr>
                </a:solidFill>
              </a:rPr>
              <a:t>Progression-Free Survival</a:t>
            </a:r>
          </a:p>
        </p:txBody>
      </p:sp>
      <p:sp>
        <p:nvSpPr>
          <p:cNvPr id="6" name="Content Placeholder 2">
            <a:extLst>
              <a:ext uri="{FF2B5EF4-FFF2-40B4-BE49-F238E27FC236}">
                <a16:creationId xmlns:a16="http://schemas.microsoft.com/office/drawing/2014/main" id="{AE019DFE-28B7-4336-5A63-82BF45F7C855}"/>
              </a:ext>
            </a:extLst>
          </p:cNvPr>
          <p:cNvSpPr txBox="1">
            <a:spLocks/>
          </p:cNvSpPr>
          <p:nvPr/>
        </p:nvSpPr>
        <p:spPr>
          <a:xfrm>
            <a:off x="7318681" y="3871714"/>
            <a:ext cx="2808545" cy="476724"/>
          </a:xfrm>
          <a:prstGeom prst="rect">
            <a:avLst/>
          </a:prstGeom>
          <a:solidFill>
            <a:schemeClr val="accent2">
              <a:lumMod val="20000"/>
              <a:lumOff val="80000"/>
            </a:schemeClr>
          </a:solidFill>
          <a:ln>
            <a:solidFill>
              <a:schemeClr val="accent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accent2">
                    <a:lumMod val="50000"/>
                  </a:schemeClr>
                </a:solidFill>
              </a:rPr>
              <a:t>Overall Survival</a:t>
            </a:r>
          </a:p>
        </p:txBody>
      </p:sp>
      <p:pic>
        <p:nvPicPr>
          <p:cNvPr id="7" name="Picture 6">
            <a:extLst>
              <a:ext uri="{FF2B5EF4-FFF2-40B4-BE49-F238E27FC236}">
                <a16:creationId xmlns:a16="http://schemas.microsoft.com/office/drawing/2014/main" id="{CB0D8AD4-092C-C988-526C-F3DC83C83D34}"/>
              </a:ext>
            </a:extLst>
          </p:cNvPr>
          <p:cNvPicPr>
            <a:picLocks noChangeAspect="1"/>
          </p:cNvPicPr>
          <p:nvPr/>
        </p:nvPicPr>
        <p:blipFill>
          <a:blip r:embed="rId7"/>
          <a:stretch>
            <a:fillRect/>
          </a:stretch>
        </p:blipFill>
        <p:spPr>
          <a:xfrm>
            <a:off x="3117342" y="3302508"/>
            <a:ext cx="5957316" cy="252984"/>
          </a:xfrm>
          <a:prstGeom prst="rect">
            <a:avLst/>
          </a:prstGeom>
        </p:spPr>
      </p:pic>
      <p:sp>
        <p:nvSpPr>
          <p:cNvPr id="4" name="Footer Placeholder 3">
            <a:extLst>
              <a:ext uri="{FF2B5EF4-FFF2-40B4-BE49-F238E27FC236}">
                <a16:creationId xmlns:a16="http://schemas.microsoft.com/office/drawing/2014/main" id="{366D048D-A826-D013-BDA9-4D79CA385085}"/>
              </a:ext>
            </a:extLst>
          </p:cNvPr>
          <p:cNvSpPr>
            <a:spLocks noGrp="1"/>
          </p:cNvSpPr>
          <p:nvPr>
            <p:ph type="ftr" sz="quarter" idx="3"/>
          </p:nvPr>
        </p:nvSpPr>
        <p:spPr>
          <a:xfrm>
            <a:off x="609601" y="6356350"/>
            <a:ext cx="3822700" cy="442131"/>
          </a:xfrm>
        </p:spPr>
        <p:txBody>
          <a:bodyPr/>
          <a:lstStyle/>
          <a:p>
            <a:r>
              <a:rPr lang="en-US" dirty="0"/>
              <a:t>ITT, intent to treat; PFS, progression-free survival.
Hodi FS, et al. ASCO 2022. Abstract 9522.</a:t>
            </a:r>
          </a:p>
        </p:txBody>
      </p:sp>
    </p:spTree>
    <p:extLst>
      <p:ext uri="{BB962C8B-B14F-4D97-AF65-F5344CB8AC3E}">
        <p14:creationId xmlns:p14="http://schemas.microsoft.com/office/powerpoint/2010/main" val="3528715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E238-0633-01AE-CEFF-FD2DDEC02C03}"/>
              </a:ext>
            </a:extLst>
          </p:cNvPr>
          <p:cNvSpPr>
            <a:spLocks noGrp="1"/>
          </p:cNvSpPr>
          <p:nvPr>
            <p:ph type="title"/>
          </p:nvPr>
        </p:nvSpPr>
        <p:spPr>
          <a:xfrm>
            <a:off x="609600" y="199505"/>
            <a:ext cx="10744200" cy="1185577"/>
          </a:xfrm>
        </p:spPr>
        <p:txBody>
          <a:bodyPr/>
          <a:lstStyle/>
          <a:p>
            <a:r>
              <a:rPr lang="en-US" dirty="0" err="1"/>
              <a:t>CheckMate</a:t>
            </a:r>
            <a:r>
              <a:rPr lang="en-US" dirty="0"/>
              <a:t> 067 Treatment-Free Interval Following Study Therapy Discontinuation</a:t>
            </a:r>
          </a:p>
        </p:txBody>
      </p:sp>
      <p:sp>
        <p:nvSpPr>
          <p:cNvPr id="3" name="Footer Placeholder 2">
            <a:extLst>
              <a:ext uri="{FF2B5EF4-FFF2-40B4-BE49-F238E27FC236}">
                <a16:creationId xmlns:a16="http://schemas.microsoft.com/office/drawing/2014/main" id="{9DFAD5D2-246F-4621-A151-B3372AE40BB8}"/>
              </a:ext>
            </a:extLst>
          </p:cNvPr>
          <p:cNvSpPr>
            <a:spLocks noGrp="1"/>
          </p:cNvSpPr>
          <p:nvPr>
            <p:ph type="ftr" sz="quarter" idx="3"/>
          </p:nvPr>
        </p:nvSpPr>
        <p:spPr/>
        <p:txBody>
          <a:bodyPr/>
          <a:lstStyle/>
          <a:p>
            <a:r>
              <a:rPr lang="en-US" dirty="0"/>
              <a:t>IPI, ipilimumab.
</a:t>
            </a:r>
            <a:r>
              <a:rPr lang="en-US" dirty="0" err="1"/>
              <a:t>Wolchok</a:t>
            </a:r>
            <a:r>
              <a:rPr lang="en-US" dirty="0"/>
              <a:t> JD, et al. ASCO 2021. Abstract 9506.</a:t>
            </a:r>
          </a:p>
        </p:txBody>
      </p:sp>
      <p:sp>
        <p:nvSpPr>
          <p:cNvPr id="7" name="TextBox 6">
            <a:extLst>
              <a:ext uri="{FF2B5EF4-FFF2-40B4-BE49-F238E27FC236}">
                <a16:creationId xmlns:a16="http://schemas.microsoft.com/office/drawing/2014/main" id="{0D081B86-B78D-A712-1AA8-E63E1AFDAE82}"/>
              </a:ext>
            </a:extLst>
          </p:cNvPr>
          <p:cNvSpPr txBox="1"/>
          <p:nvPr/>
        </p:nvSpPr>
        <p:spPr>
          <a:xfrm>
            <a:off x="609600" y="1385082"/>
            <a:ext cx="10325100" cy="307777"/>
          </a:xfrm>
          <a:prstGeom prst="rect">
            <a:avLst/>
          </a:prstGeom>
          <a:noFill/>
        </p:spPr>
        <p:txBody>
          <a:bodyPr wrap="square">
            <a:spAutoFit/>
          </a:bodyPr>
          <a:lstStyle/>
          <a:p>
            <a:pPr marL="285750" indent="-285750">
              <a:buFont typeface="Arial" panose="020B0604020202020204" pitchFamily="34" charset="0"/>
              <a:buChar char="•"/>
            </a:pPr>
            <a:r>
              <a:rPr lang="en-US" sz="1400" dirty="0"/>
              <a:t>Patients analyzed were those who (1) were alive or (2) died following subsequent systemic therapy</a:t>
            </a:r>
          </a:p>
        </p:txBody>
      </p:sp>
      <p:sp>
        <p:nvSpPr>
          <p:cNvPr id="8" name="TextBox 7">
            <a:extLst>
              <a:ext uri="{FF2B5EF4-FFF2-40B4-BE49-F238E27FC236}">
                <a16:creationId xmlns:a16="http://schemas.microsoft.com/office/drawing/2014/main" id="{BF351AE5-AFF5-5A41-2C7E-2F4A6C6B57DC}"/>
              </a:ext>
            </a:extLst>
          </p:cNvPr>
          <p:cNvSpPr txBox="1"/>
          <p:nvPr/>
        </p:nvSpPr>
        <p:spPr>
          <a:xfrm>
            <a:off x="609600" y="5894684"/>
            <a:ext cx="11252200" cy="307777"/>
          </a:xfrm>
          <a:prstGeom prst="rect">
            <a:avLst/>
          </a:prstGeom>
          <a:noFill/>
        </p:spPr>
        <p:txBody>
          <a:bodyPr wrap="square">
            <a:spAutoFit/>
          </a:bodyPr>
          <a:lstStyle/>
          <a:p>
            <a:pPr marL="285750" indent="-285750">
              <a:buFont typeface="Arial" panose="020B0604020202020204" pitchFamily="34" charset="0"/>
              <a:buChar char="•"/>
            </a:pPr>
            <a:r>
              <a:rPr lang="en-US" sz="1400" dirty="0"/>
              <a:t>Median duration of treatment was 3.6 </a:t>
            </a:r>
            <a:r>
              <a:rPr lang="en-US" sz="1400" dirty="0" err="1"/>
              <a:t>mo</a:t>
            </a:r>
            <a:r>
              <a:rPr lang="en-US" sz="1400" dirty="0"/>
              <a:t> (range, 0-80.1) with NIVO + IPI, 8.6 </a:t>
            </a:r>
            <a:r>
              <a:rPr lang="en-US" sz="1400" dirty="0" err="1"/>
              <a:t>mo</a:t>
            </a:r>
            <a:r>
              <a:rPr lang="en-US" sz="1400" dirty="0"/>
              <a:t> (0-79.8) with NIVO, and 3.7 </a:t>
            </a:r>
            <a:r>
              <a:rPr lang="en-US" sz="1400" dirty="0" err="1"/>
              <a:t>mo</a:t>
            </a:r>
            <a:r>
              <a:rPr lang="en-US" sz="1400" dirty="0"/>
              <a:t> (0-49.9) with IPI</a:t>
            </a:r>
          </a:p>
        </p:txBody>
      </p:sp>
      <p:pic>
        <p:nvPicPr>
          <p:cNvPr id="6" name="Picture 5">
            <a:extLst>
              <a:ext uri="{FF2B5EF4-FFF2-40B4-BE49-F238E27FC236}">
                <a16:creationId xmlns:a16="http://schemas.microsoft.com/office/drawing/2014/main" id="{EDF2ED2B-BB30-B82B-2ACC-6DF2ED02E3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0933" r="4940" b="14432"/>
          <a:stretch/>
        </p:blipFill>
        <p:spPr>
          <a:xfrm>
            <a:off x="609600" y="1692859"/>
            <a:ext cx="10181450" cy="3894048"/>
          </a:xfrm>
          <a:prstGeom prst="rect">
            <a:avLst/>
          </a:prstGeom>
        </p:spPr>
      </p:pic>
    </p:spTree>
    <p:extLst>
      <p:ext uri="{BB962C8B-B14F-4D97-AF65-F5344CB8AC3E}">
        <p14:creationId xmlns:p14="http://schemas.microsoft.com/office/powerpoint/2010/main" val="913999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chor="t">
            <a:normAutofit/>
          </a:bodyPr>
          <a:lstStyle/>
          <a:p>
            <a:r>
              <a:rPr lang="en-US" sz="2800" dirty="0"/>
              <a:t>Nivolumab + </a:t>
            </a:r>
            <a:r>
              <a:rPr lang="en-US" sz="2800" dirty="0" err="1"/>
              <a:t>Relatlimab</a:t>
            </a:r>
            <a:r>
              <a:rPr lang="en-US" sz="2800" dirty="0"/>
              <a:t> Progression-Free Survival in RELATIVITY-047</a:t>
            </a:r>
          </a:p>
        </p:txBody>
      </p:sp>
      <p:sp>
        <p:nvSpPr>
          <p:cNvPr id="4" name="Footer Placeholder 3">
            <a:extLst>
              <a:ext uri="{FF2B5EF4-FFF2-40B4-BE49-F238E27FC236}">
                <a16:creationId xmlns:a16="http://schemas.microsoft.com/office/drawing/2014/main" id="{21BA5E27-DA47-20FB-9D05-A83AEA1EDAEC}"/>
              </a:ext>
            </a:extLst>
          </p:cNvPr>
          <p:cNvSpPr>
            <a:spLocks noGrp="1"/>
          </p:cNvSpPr>
          <p:nvPr>
            <p:ph type="ftr" sz="quarter" idx="3"/>
          </p:nvPr>
        </p:nvSpPr>
        <p:spPr>
          <a:xfrm>
            <a:off x="609600" y="6356350"/>
            <a:ext cx="11137900" cy="442913"/>
          </a:xfrm>
        </p:spPr>
        <p:txBody>
          <a:bodyPr/>
          <a:lstStyle/>
          <a:p>
            <a:r>
              <a:rPr lang="en-US" sz="1050" dirty="0"/>
              <a:t>RELATIVITY-047 (NCT03470922). Median follow-up: 25.3 months.</a:t>
            </a:r>
          </a:p>
          <a:p>
            <a:r>
              <a:rPr lang="en-US" sz="1050" dirty="0"/>
              <a:t>Descriptive analysis. Statistical model for HR: stratified Cox proportional hazard model. Stratified by LAG-3, </a:t>
            </a:r>
            <a:r>
              <a:rPr lang="en-US" sz="1050" i="1" dirty="0"/>
              <a:t>BRAF</a:t>
            </a:r>
            <a:r>
              <a:rPr lang="en-US" sz="1050" dirty="0"/>
              <a:t> mutation status, and AJCC M stage. PD-L1 was removed because it led to subgroups with &lt; 10 patients.. AJCC, American Joint Committee on Cancer; HR, hazard ratio; </a:t>
            </a:r>
            <a:r>
              <a:rPr lang="en-US" sz="1050" dirty="0" err="1"/>
              <a:t>mPFS</a:t>
            </a:r>
            <a:r>
              <a:rPr lang="en-US" sz="1050" dirty="0"/>
              <a:t>, median progression-free survival; NIVO, nivolumab; RELA, </a:t>
            </a:r>
            <a:r>
              <a:rPr lang="en-US" sz="1050" dirty="0" err="1"/>
              <a:t>relatlimab</a:t>
            </a:r>
            <a:r>
              <a:rPr lang="en-US" sz="1050" dirty="0"/>
              <a:t>.
</a:t>
            </a:r>
            <a:r>
              <a:rPr lang="en-US" sz="1050" dirty="0" err="1"/>
              <a:t>Tawbi</a:t>
            </a:r>
            <a:r>
              <a:rPr lang="en-US" sz="1050" dirty="0"/>
              <a:t> HA, et al. ASCO 2023. Abstract 9502.</a:t>
            </a:r>
          </a:p>
        </p:txBody>
      </p:sp>
      <p:grpSp>
        <p:nvGrpSpPr>
          <p:cNvPr id="12" name="Group 11">
            <a:extLst>
              <a:ext uri="{FF2B5EF4-FFF2-40B4-BE49-F238E27FC236}">
                <a16:creationId xmlns:a16="http://schemas.microsoft.com/office/drawing/2014/main" id="{06674931-5DED-6D0C-8501-054AC309211F}"/>
              </a:ext>
            </a:extLst>
          </p:cNvPr>
          <p:cNvGrpSpPr/>
          <p:nvPr/>
        </p:nvGrpSpPr>
        <p:grpSpPr>
          <a:xfrm>
            <a:off x="1452283" y="1144013"/>
            <a:ext cx="9565606" cy="4764243"/>
            <a:chOff x="1788459" y="1162426"/>
            <a:chExt cx="9049870" cy="4507377"/>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801904" y="1734668"/>
              <a:ext cx="9036425" cy="380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77295E17-2A32-A459-E295-A2BC4C06D6B2}"/>
                </a:ext>
              </a:extLst>
            </p:cNvPr>
            <p:cNvSpPr txBox="1"/>
            <p:nvPr/>
          </p:nvSpPr>
          <p:spPr>
            <a:xfrm>
              <a:off x="4080061" y="1162426"/>
              <a:ext cx="4031877" cy="400110"/>
            </a:xfrm>
            <a:prstGeom prst="rect">
              <a:avLst/>
            </a:prstGeom>
            <a:solidFill>
              <a:schemeClr val="accent2">
                <a:lumMod val="20000"/>
                <a:lumOff val="80000"/>
              </a:schemeClr>
            </a:solidFill>
            <a:ln>
              <a:solidFill>
                <a:schemeClr val="accent2"/>
              </a:solidFill>
            </a:ln>
          </p:spPr>
          <p:txBody>
            <a:bodyPr wrap="square">
              <a:spAutoFit/>
            </a:bodyPr>
            <a:lstStyle/>
            <a:p>
              <a:pPr algn="ctr"/>
              <a:r>
                <a:rPr lang="en-US" sz="2000" b="1" dirty="0">
                  <a:solidFill>
                    <a:schemeClr val="accent2">
                      <a:lumMod val="50000"/>
                    </a:schemeClr>
                  </a:solidFill>
                </a:rPr>
                <a:t>Updated Primary Endpoint</a:t>
              </a:r>
            </a:p>
          </p:txBody>
        </p:sp>
        <p:sp>
          <p:nvSpPr>
            <p:cNvPr id="10" name="Rectangle 9">
              <a:extLst>
                <a:ext uri="{FF2B5EF4-FFF2-40B4-BE49-F238E27FC236}">
                  <a16:creationId xmlns:a16="http://schemas.microsoft.com/office/drawing/2014/main" id="{04801C8E-2F03-D2BF-02E2-A6E302923A35}"/>
                </a:ext>
              </a:extLst>
            </p:cNvPr>
            <p:cNvSpPr/>
            <p:nvPr/>
          </p:nvSpPr>
          <p:spPr>
            <a:xfrm>
              <a:off x="1788459" y="1694329"/>
              <a:ext cx="2931459" cy="366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9CB731-1B77-7155-C28C-CC56489494C6}"/>
                </a:ext>
              </a:extLst>
            </p:cNvPr>
            <p:cNvSpPr/>
            <p:nvPr/>
          </p:nvSpPr>
          <p:spPr>
            <a:xfrm>
              <a:off x="1801905" y="5303188"/>
              <a:ext cx="1290920" cy="366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9674646"/>
      </p:ext>
    </p:extLst>
  </p:cSld>
  <p:clrMapOvr>
    <a:masterClrMapping/>
  </p:clrMapOvr>
</p:sld>
</file>

<file path=ppt/theme/theme1.xml><?xml version="1.0" encoding="utf-8"?>
<a:theme xmlns:a="http://schemas.openxmlformats.org/drawingml/2006/main" name="Hem-Onc 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 22" id="{E12A7785-9153-754E-BFF8-B70BEB47CB96}" vid="{C525A16D-7D79-E74D-B882-BC89E4B70C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em-Onc 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 22" id="{E12A7785-9153-754E-BFF8-B70BEB47CB96}" vid="{C525A16D-7D79-E74D-B882-BC89E4B70CD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 22</Template>
  <TotalTime>137</TotalTime>
  <Words>2498</Words>
  <Application>Microsoft Macintosh PowerPoint</Application>
  <PresentationFormat>Widescreen</PresentationFormat>
  <Paragraphs>338</Paragraphs>
  <Slides>29</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Calibri</vt:lpstr>
      <vt:lpstr>Calibri Light</vt:lpstr>
      <vt:lpstr>Century Gothic</vt:lpstr>
      <vt:lpstr>Trebuchet MS</vt:lpstr>
      <vt:lpstr>Hem-Onc 22</vt:lpstr>
      <vt:lpstr>Office Theme</vt:lpstr>
      <vt:lpstr>1_Hem-Onc 22</vt:lpstr>
      <vt:lpstr>PowerPoint Presentation</vt:lpstr>
      <vt:lpstr>PowerPoint Presentation</vt:lpstr>
      <vt:lpstr>Disclaimer</vt:lpstr>
      <vt:lpstr>Frontline Treatment of Stage IV BRAF-Wild-Type Melanoma: What is the Optimal Combination ICI Regimen?</vt:lpstr>
      <vt:lpstr>Nivolumab + Relatlimab Progression-Free Survival in RELATIVITY-047</vt:lpstr>
      <vt:lpstr>Nivolumab + Relatlimab Overall Survival in RELATIVITY-047</vt:lpstr>
      <vt:lpstr>Ipilimumab + Nivolumab Survival Benefit in CheckMate 067</vt:lpstr>
      <vt:lpstr>CheckMate 067 Treatment-Free Interval Following Study Therapy Discontinuation</vt:lpstr>
      <vt:lpstr>Nivolumab + Relatlimab Progression-Free Survival in RELATIVITY-047</vt:lpstr>
      <vt:lpstr>Toxicity of RELA + NIVO in  RELA-047 Versus with  IPI + NIVO in CM 067</vt:lpstr>
      <vt:lpstr>Patients with Advanced Melanoma Who Were Progression-Free at 3 Years on Immunotherapy in CheckMate 067</vt:lpstr>
      <vt:lpstr>Survival Outcomes in Patients with Advanced Melanoma with PFS at 3 Years on Immunotherapy in CheckMate 067</vt:lpstr>
      <vt:lpstr>Fianlimab (Anti-LAG-3) + Cemiplimab (Anti-PD-1) Dosing Schema</vt:lpstr>
      <vt:lpstr>Fianlimab 1600 mg + Cemiplimab 350 mg IV Every 3 Weeks</vt:lpstr>
      <vt:lpstr>Comparison of Tumor Response by ICI Regimen</vt:lpstr>
      <vt:lpstr>CheckMate 511: Two Dosing Regimens of IPI + NIVO</vt:lpstr>
      <vt:lpstr>CheckMate 511: Two Dosing Regimens of IPI + NIVO</vt:lpstr>
      <vt:lpstr>Data Supporting Dual ICI Regimens in Metastatic Melanoma</vt:lpstr>
      <vt:lpstr>Absolute Improvement in PFS and ORR of Anti-CTLA-4 and Anti-PD-1 Combination Regimens</vt:lpstr>
      <vt:lpstr>Efficacy of Anti-PD-1 + CTLA4 in CheckMate-067</vt:lpstr>
      <vt:lpstr>Safety Comparison CheckMate 511: NIVO + IPI 1 mg/kg Versus RELATIVITY-047: NIVO + RELA</vt:lpstr>
      <vt:lpstr>Toxicity of RELA + NIVO in  RELA-047 Versus with  IPI + NIVO in CM 067</vt:lpstr>
      <vt:lpstr>Relative Benefit Versus Toxicity of Anti-PD-1 + Anti-LAG-3 Compared to Anti-CTLA-4 + Anti-PD-1</vt:lpstr>
      <vt:lpstr>Progression-Free Survival: IPI + NIVO Versus NIVO + RELA</vt:lpstr>
      <vt:lpstr>Overall Survival: IPI + NIVO Versus NIVO + RELA</vt:lpstr>
      <vt:lpstr>Anti-CTLA-4 + Anti-PD-1 Versus Anti-LAG-3 + Anti-PD-1 Therapy for Frontline Treatment of Stage IV Metastatic Melanoma</vt:lpstr>
      <vt:lpstr>Anti-CTLA-4 + Anti-PD-1 Versus Anti-LAG-3 + Anti-PD-1 Therapy for Frontline Treatment of Stage IV Metastatic Melanoma</vt:lpstr>
      <vt:lpstr>Anti-CTLA-4 + Anti-PD-1 Versus Anti-LAG-3 + Anti-PD-1 Therapy for Frontline Treatment of Stage IV Metastatic Melanoma</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Holding Court in Melanoma: Choosing the Optimal Frontline Treatment Approach for Stage IV BRAF-Wild Type Melanoma</dc:title>
  <dc:subject/>
  <dc:creator>MedEd On The Go</dc:creator>
  <cp:keywords/>
  <dc:description/>
  <cp:lastModifiedBy>Moriah Diethorn</cp:lastModifiedBy>
  <cp:revision>14</cp:revision>
  <dcterms:created xsi:type="dcterms:W3CDTF">2023-08-02T22:25:57Z</dcterms:created>
  <dcterms:modified xsi:type="dcterms:W3CDTF">2023-08-14T21:23:44Z</dcterms:modified>
  <cp:category/>
</cp:coreProperties>
</file>